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notesSlides/notesSlide4.xml" ContentType="application/vnd.openxmlformats-officedocument.presentationml.notesSlide+xml"/>
  <Override PartName="/ppt/media/image31.jpg" ContentType="image/jpg"/>
  <Override PartName="/ppt/media/image32.jpg" ContentType="image/jpg"/>
  <Override PartName="/ppt/notesSlides/notesSlide5.xml" ContentType="application/vnd.openxmlformats-officedocument.presentationml.notesSlide+xml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notesSlides/notesSlide6.xml" ContentType="application/vnd.openxmlformats-officedocument.presentationml.notesSlide+xml"/>
  <Override PartName="/ppt/media/image40.jpg" ContentType="image/jpg"/>
  <Override PartName="/ppt/media/image55.jpg" ContentType="image/jpg"/>
  <Override PartName="/ppt/media/image56.jpg" ContentType="image/jpg"/>
  <Override PartName="/ppt/media/image5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sldIdLst>
    <p:sldId id="941" r:id="rId2"/>
    <p:sldId id="942" r:id="rId3"/>
    <p:sldId id="945" r:id="rId4"/>
    <p:sldId id="955" r:id="rId5"/>
    <p:sldId id="939" r:id="rId6"/>
    <p:sldId id="983" r:id="rId7"/>
    <p:sldId id="984" r:id="rId8"/>
    <p:sldId id="985" r:id="rId9"/>
    <p:sldId id="986" r:id="rId10"/>
    <p:sldId id="987" r:id="rId11"/>
    <p:sldId id="956" r:id="rId12"/>
    <p:sldId id="957" r:id="rId13"/>
    <p:sldId id="958" r:id="rId14"/>
    <p:sldId id="959" r:id="rId15"/>
    <p:sldId id="989" r:id="rId16"/>
    <p:sldId id="990" r:id="rId17"/>
    <p:sldId id="988" r:id="rId18"/>
    <p:sldId id="312" r:id="rId19"/>
    <p:sldId id="991" r:id="rId20"/>
    <p:sldId id="960" r:id="rId21"/>
    <p:sldId id="961" r:id="rId22"/>
    <p:sldId id="299" r:id="rId23"/>
    <p:sldId id="278" r:id="rId24"/>
    <p:sldId id="279" r:id="rId25"/>
    <p:sldId id="283" r:id="rId26"/>
    <p:sldId id="286" r:id="rId27"/>
    <p:sldId id="301" r:id="rId28"/>
    <p:sldId id="300" r:id="rId29"/>
    <p:sldId id="285" r:id="rId30"/>
    <p:sldId id="302" r:id="rId31"/>
    <p:sldId id="303" r:id="rId32"/>
    <p:sldId id="992" r:id="rId33"/>
    <p:sldId id="993" r:id="rId34"/>
    <p:sldId id="281" r:id="rId35"/>
    <p:sldId id="284" r:id="rId36"/>
    <p:sldId id="282" r:id="rId37"/>
    <p:sldId id="306" r:id="rId38"/>
    <p:sldId id="307" r:id="rId39"/>
    <p:sldId id="291" r:id="rId40"/>
    <p:sldId id="308" r:id="rId41"/>
    <p:sldId id="309" r:id="rId42"/>
    <p:sldId id="310" r:id="rId43"/>
    <p:sldId id="311" r:id="rId44"/>
    <p:sldId id="288" r:id="rId45"/>
    <p:sldId id="289" r:id="rId46"/>
    <p:sldId id="313" r:id="rId47"/>
    <p:sldId id="290" r:id="rId48"/>
    <p:sldId id="292" r:id="rId49"/>
    <p:sldId id="314" r:id="rId50"/>
    <p:sldId id="293" r:id="rId51"/>
    <p:sldId id="295" r:id="rId52"/>
    <p:sldId id="296" r:id="rId53"/>
    <p:sldId id="297" r:id="rId5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540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23EBA-6797-4EA4-B195-6E325F1E5558}" type="datetimeFigureOut">
              <a:rPr lang="fr-FR" smtClean="0"/>
              <a:t>23/10/2025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E99C5-6F3E-40E2-9E2A-991DE02FF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345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E99C5-6F3E-40E2-9E2A-991DE02FFA2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12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89A1F-1800-4F78-95D6-744552E69E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42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8F4EF-3044-4EF8-99DF-A267F973C67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1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58F4EF-3044-4EF8-99DF-A267F973C67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292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E99C5-6F3E-40E2-9E2A-991DE02FFA2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067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E99C5-6F3E-40E2-9E2A-991DE02FFA22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77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83107" y="162001"/>
            <a:ext cx="1024699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2 colonnes &amp; visuel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8039A51C-E162-4CDF-A95F-099D6882AD6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86737" y="323850"/>
            <a:ext cx="5870301" cy="5768975"/>
          </a:xfrm>
          <a:custGeom>
            <a:avLst/>
            <a:gdLst>
              <a:gd name="connsiteX0" fmla="*/ 0 w 5870301"/>
              <a:gd name="connsiteY0" fmla="*/ 0 h 5768975"/>
              <a:gd name="connsiteX1" fmla="*/ 5870301 w 5870301"/>
              <a:gd name="connsiteY1" fmla="*/ 0 h 5768975"/>
              <a:gd name="connsiteX2" fmla="*/ 5870301 w 5870301"/>
              <a:gd name="connsiteY2" fmla="*/ 5768975 h 5768975"/>
              <a:gd name="connsiteX3" fmla="*/ 4582467 w 5870301"/>
              <a:gd name="connsiteY3" fmla="*/ 5768975 h 5768975"/>
              <a:gd name="connsiteX4" fmla="*/ 4582467 w 5870301"/>
              <a:gd name="connsiteY4" fmla="*/ 1202098 h 5768975"/>
              <a:gd name="connsiteX5" fmla="*/ 0 w 5870301"/>
              <a:gd name="connsiteY5" fmla="*/ 1202098 h 57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0301" h="5768975">
                <a:moveTo>
                  <a:pt x="0" y="0"/>
                </a:moveTo>
                <a:lnTo>
                  <a:pt x="5870301" y="0"/>
                </a:lnTo>
                <a:lnTo>
                  <a:pt x="5870301" y="5768975"/>
                </a:lnTo>
                <a:lnTo>
                  <a:pt x="4582467" y="5768975"/>
                </a:lnTo>
                <a:lnTo>
                  <a:pt x="4582467" y="1202098"/>
                </a:lnTo>
                <a:lnTo>
                  <a:pt x="0" y="12020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83D37-8D82-40C7-B32E-DD6A0DAB2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628800"/>
            <a:ext cx="5095876" cy="4464024"/>
          </a:xfrm>
        </p:spPr>
        <p:txBody>
          <a:bodyPr tIns="180000" numCol="1"/>
          <a:lstStyle>
            <a:lvl1pPr>
              <a:defRPr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ACF9D724-B5F0-43F3-8923-DBF4C631A2F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52083" y="1628800"/>
            <a:ext cx="5095876" cy="4464024"/>
          </a:xfrm>
        </p:spPr>
        <p:txBody>
          <a:bodyPr tIns="180000" numCol="1"/>
          <a:lstStyle>
            <a:lvl1pPr>
              <a:defRPr cap="none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518B0787-431C-45FB-B5A7-BBD16C16C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473281"/>
            <a:ext cx="5651775" cy="903236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GB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78ED32-08CD-4A23-A234-5CCF16283DA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955437" y="6266208"/>
            <a:ext cx="1333251" cy="365125"/>
          </a:xfrm>
        </p:spPr>
        <p:txBody>
          <a:bodyPr/>
          <a:lstStyle/>
          <a:p>
            <a:r>
              <a:rPr lang="fr-FR"/>
              <a:t>juillet 18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1616928-1B15-4582-AA45-F3FB982AF9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6346925" y="6266208"/>
            <a:ext cx="4705788" cy="365125"/>
          </a:xfrm>
        </p:spPr>
        <p:txBody>
          <a:bodyPr/>
          <a:lstStyle/>
          <a:p>
            <a:r>
              <a:rPr lang="fr-FR"/>
              <a:t>Présentation CESI Ecole d'Ingénieurs -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46C681-79FC-4E03-932D-8533C354183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7235EC-159A-4C7E-A680-7883DF5088C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88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2B3474-C52D-4A87-B504-065444D0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637277-E18B-45D7-AF6E-041953FF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663051-EF0A-4616-B1D7-F974AD34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8152B-FF6A-4B8F-B808-9BBDED4A252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56385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45032" y="2470111"/>
            <a:ext cx="3147060" cy="407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153400" y="2470111"/>
            <a:ext cx="3147059" cy="4070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3F4CBA95-1C04-40BF-AAC2-3D42B07348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5361" y="332656"/>
            <a:ext cx="11521277" cy="310110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54FDD9-4D48-4BFF-8080-2D7457ED49C9}"/>
              </a:ext>
            </a:extLst>
          </p:cNvPr>
          <p:cNvSpPr/>
          <p:nvPr userDrawn="1"/>
        </p:nvSpPr>
        <p:spPr>
          <a:xfrm>
            <a:off x="8660998" y="3428999"/>
            <a:ext cx="3195641" cy="3209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0D88FE9-491E-454F-A3CD-3A09202ED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49605" y="3843338"/>
            <a:ext cx="2889424" cy="1655762"/>
          </a:xfrm>
        </p:spPr>
        <p:txBody>
          <a:bodyPr anchor="b">
            <a:normAutofit/>
          </a:bodyPr>
          <a:lstStyle>
            <a:lvl1pPr marL="0" indent="0" algn="l">
              <a:lnSpc>
                <a:spcPct val="80000"/>
              </a:lnSpc>
              <a:buNone/>
              <a:defRPr sz="2800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948942-7E83-4AB4-A505-1689E3713B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76581" y="568801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 cap="all" spc="3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juillet 18</a:t>
            </a:r>
            <a:endParaRPr lang="fr-FR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6310046-3303-4F6C-944F-C26E08722828}"/>
              </a:ext>
            </a:extLst>
          </p:cNvPr>
          <p:cNvCxnSpPr>
            <a:cxnSpLocks/>
          </p:cNvCxnSpPr>
          <p:nvPr userDrawn="1"/>
        </p:nvCxnSpPr>
        <p:spPr>
          <a:xfrm>
            <a:off x="8899599" y="5580608"/>
            <a:ext cx="27622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F22C4990-97EE-499C-97B2-E4CE3B0B2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575" y="3773190"/>
            <a:ext cx="7846665" cy="1769570"/>
          </a:xfrm>
        </p:spPr>
        <p:txBody>
          <a:bodyPr anchor="ctr">
            <a:normAutofit/>
          </a:bodyPr>
          <a:lstStyle>
            <a:lvl1pPr algn="l">
              <a:lnSpc>
                <a:spcPct val="90000"/>
              </a:lnSpc>
              <a:defRPr sz="480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53EB50EF-D391-4DA3-BB9B-602C3985AD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" y="5156201"/>
            <a:ext cx="2840788" cy="1680036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838F9C2C-AD1A-42F7-ABB5-D4B641E37985}"/>
              </a:ext>
            </a:extLst>
          </p:cNvPr>
          <p:cNvGrpSpPr/>
          <p:nvPr userDrawn="1"/>
        </p:nvGrpSpPr>
        <p:grpSpPr>
          <a:xfrm>
            <a:off x="12103894" y="332656"/>
            <a:ext cx="88106" cy="1402510"/>
            <a:chOff x="12103894" y="219915"/>
            <a:chExt cx="88106" cy="147301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AEDE78F-87EC-41A5-93FA-E2D15DBB443B}"/>
                </a:ext>
              </a:extLst>
            </p:cNvPr>
            <p:cNvSpPr/>
            <p:nvPr userDrawn="1"/>
          </p:nvSpPr>
          <p:spPr>
            <a:xfrm>
              <a:off x="12103894" y="219915"/>
              <a:ext cx="88106" cy="368254"/>
            </a:xfrm>
            <a:prstGeom prst="rect">
              <a:avLst/>
            </a:prstGeom>
            <a:solidFill>
              <a:srgbClr val="27A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91F029-BF15-4F7A-9F67-F20516C74C0A}"/>
                </a:ext>
              </a:extLst>
            </p:cNvPr>
            <p:cNvSpPr/>
            <p:nvPr userDrawn="1"/>
          </p:nvSpPr>
          <p:spPr>
            <a:xfrm>
              <a:off x="12103894" y="588169"/>
              <a:ext cx="88106" cy="368254"/>
            </a:xfrm>
            <a:prstGeom prst="rect">
              <a:avLst/>
            </a:prstGeom>
            <a:solidFill>
              <a:srgbClr val="446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339958-4D3E-4CEB-8C81-B9769A3DBE97}"/>
                </a:ext>
              </a:extLst>
            </p:cNvPr>
            <p:cNvSpPr/>
            <p:nvPr userDrawn="1"/>
          </p:nvSpPr>
          <p:spPr>
            <a:xfrm>
              <a:off x="12103894" y="956423"/>
              <a:ext cx="88106" cy="368254"/>
            </a:xfrm>
            <a:prstGeom prst="rect">
              <a:avLst/>
            </a:prstGeom>
            <a:solidFill>
              <a:srgbClr val="F581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AE4213-9925-478B-B0CD-EE41E56FCB84}"/>
                </a:ext>
              </a:extLst>
            </p:cNvPr>
            <p:cNvSpPr/>
            <p:nvPr userDrawn="1"/>
          </p:nvSpPr>
          <p:spPr>
            <a:xfrm>
              <a:off x="12103894" y="1324677"/>
              <a:ext cx="88106" cy="368254"/>
            </a:xfrm>
            <a:prstGeom prst="rect">
              <a:avLst/>
            </a:prstGeom>
            <a:solidFill>
              <a:srgbClr val="A7C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344" y="5837276"/>
            <a:ext cx="779816" cy="26202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143672" y="5949860"/>
            <a:ext cx="26308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FR" sz="8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Etablissement d’enseignement supérieur technique privé </a:t>
            </a:r>
          </a:p>
        </p:txBody>
      </p:sp>
    </p:spTree>
    <p:extLst>
      <p:ext uri="{BB962C8B-B14F-4D97-AF65-F5344CB8AC3E}">
        <p14:creationId xmlns:p14="http://schemas.microsoft.com/office/powerpoint/2010/main" val="21142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0B534E-43AC-443F-B989-7E2098337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195" y="365125"/>
            <a:ext cx="10615258" cy="660111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75B5F81-552B-4695-9DAE-485C87DE9F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308DA-28E6-41CB-93F2-F0C431B7FFB0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7DD3C0C2-1A18-4FE8-B4D3-D857A96D44BF}"/>
              </a:ext>
            </a:extLst>
          </p:cNvPr>
          <p:cNvSpPr/>
          <p:nvPr userDrawn="1"/>
        </p:nvSpPr>
        <p:spPr>
          <a:xfrm rot="5400000">
            <a:off x="-350838" y="715962"/>
            <a:ext cx="1501775" cy="800100"/>
          </a:xfrm>
          <a:prstGeom prst="triangle">
            <a:avLst/>
          </a:prstGeom>
          <a:solidFill>
            <a:srgbClr val="F26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Image result for edhec business school people">
            <a:extLst>
              <a:ext uri="{FF2B5EF4-FFF2-40B4-BE49-F238E27FC236}">
                <a16:creationId xmlns:a16="http://schemas.microsoft.com/office/drawing/2014/main" id="{68981C8A-93D0-4D95-8F1C-A1112C67171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60000">
            <a:off x="-1205121" y="1186696"/>
            <a:ext cx="4116648" cy="4060572"/>
          </a:xfrm>
          <a:prstGeom prst="diamond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F651DBC-370D-413B-8318-55E7E58288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3474" y="1111250"/>
            <a:ext cx="10615257" cy="4984750"/>
          </a:xfr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49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1 colon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B83D37-8D82-40C7-B32E-DD6A0DAB2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628800"/>
            <a:ext cx="11522077" cy="4464025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EFD684-202D-4D8F-8AFC-EAA02D8EB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35EC-159A-4C7E-A680-7883DF5088C2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F5E52BF2-A491-4678-876E-9E9820A9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07541FBC-E40D-486A-968C-E8BA3CF01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955437" y="6266208"/>
            <a:ext cx="1333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juillet 18</a:t>
            </a:r>
            <a:endParaRPr lang="fr-FR" dirty="0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585FCAB-B0DF-4DBB-99B8-DF29B3B10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94997" y="6266208"/>
            <a:ext cx="40577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cap="all" spc="300" normalizeH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Présentation CESI Ecole d'Ingénieurs -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173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p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9E3B94C0-2672-4F61-B3C5-97E280171C73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337369 w 12192001"/>
              <a:gd name="connsiteY0" fmla="*/ 324780 h 6858000"/>
              <a:gd name="connsiteX1" fmla="*/ 337369 w 12192001"/>
              <a:gd name="connsiteY1" fmla="*/ 332656 h 6858000"/>
              <a:gd name="connsiteX2" fmla="*/ 335361 w 12192001"/>
              <a:gd name="connsiteY2" fmla="*/ 332656 h 6858000"/>
              <a:gd name="connsiteX3" fmla="*/ 335361 w 12192001"/>
              <a:gd name="connsiteY3" fmla="*/ 5941695 h 6858000"/>
              <a:gd name="connsiteX4" fmla="*/ 2708911 w 12192001"/>
              <a:gd name="connsiteY4" fmla="*/ 5941695 h 6858000"/>
              <a:gd name="connsiteX5" fmla="*/ 2708911 w 12192001"/>
              <a:gd name="connsiteY5" fmla="*/ 6525344 h 6858000"/>
              <a:gd name="connsiteX6" fmla="*/ 2711624 w 12192001"/>
              <a:gd name="connsiteY6" fmla="*/ 6525344 h 6858000"/>
              <a:gd name="connsiteX7" fmla="*/ 2711624 w 12192001"/>
              <a:gd name="connsiteY7" fmla="*/ 6533220 h 6858000"/>
              <a:gd name="connsiteX8" fmla="*/ 11867220 w 12192001"/>
              <a:gd name="connsiteY8" fmla="*/ 6533220 h 6858000"/>
              <a:gd name="connsiteX9" fmla="*/ 11867220 w 12192001"/>
              <a:gd name="connsiteY9" fmla="*/ 324780 h 6858000"/>
              <a:gd name="connsiteX10" fmla="*/ 0 w 12192001"/>
              <a:gd name="connsiteY10" fmla="*/ 0 h 6858000"/>
              <a:gd name="connsiteX11" fmla="*/ 1 w 12192001"/>
              <a:gd name="connsiteY11" fmla="*/ 0 h 6858000"/>
              <a:gd name="connsiteX12" fmla="*/ 12589 w 12192001"/>
              <a:gd name="connsiteY12" fmla="*/ 0 h 6858000"/>
              <a:gd name="connsiteX13" fmla="*/ 337369 w 12192001"/>
              <a:gd name="connsiteY13" fmla="*/ 0 h 6858000"/>
              <a:gd name="connsiteX14" fmla="*/ 11867220 w 12192001"/>
              <a:gd name="connsiteY14" fmla="*/ 0 h 6858000"/>
              <a:gd name="connsiteX15" fmla="*/ 12191999 w 12192001"/>
              <a:gd name="connsiteY15" fmla="*/ 0 h 6858000"/>
              <a:gd name="connsiteX16" fmla="*/ 12192000 w 12192001"/>
              <a:gd name="connsiteY16" fmla="*/ 0 h 6858000"/>
              <a:gd name="connsiteX17" fmla="*/ 12192001 w 12192001"/>
              <a:gd name="connsiteY17" fmla="*/ 0 h 6858000"/>
              <a:gd name="connsiteX18" fmla="*/ 12192001 w 12192001"/>
              <a:gd name="connsiteY18" fmla="*/ 324780 h 6858000"/>
              <a:gd name="connsiteX19" fmla="*/ 12192000 w 12192001"/>
              <a:gd name="connsiteY19" fmla="*/ 324780 h 6858000"/>
              <a:gd name="connsiteX20" fmla="*/ 12192000 w 12192001"/>
              <a:gd name="connsiteY20" fmla="*/ 6533220 h 6858000"/>
              <a:gd name="connsiteX21" fmla="*/ 12192001 w 12192001"/>
              <a:gd name="connsiteY21" fmla="*/ 6533220 h 6858000"/>
              <a:gd name="connsiteX22" fmla="*/ 12192001 w 12192001"/>
              <a:gd name="connsiteY22" fmla="*/ 6858000 h 6858000"/>
              <a:gd name="connsiteX23" fmla="*/ 12191999 w 12192001"/>
              <a:gd name="connsiteY23" fmla="*/ 6858000 h 6858000"/>
              <a:gd name="connsiteX24" fmla="*/ 2711624 w 12192001"/>
              <a:gd name="connsiteY24" fmla="*/ 6858000 h 6858000"/>
              <a:gd name="connsiteX25" fmla="*/ 2708911 w 12192001"/>
              <a:gd name="connsiteY25" fmla="*/ 6858000 h 6858000"/>
              <a:gd name="connsiteX26" fmla="*/ 2062163 w 12192001"/>
              <a:gd name="connsiteY26" fmla="*/ 6858000 h 6858000"/>
              <a:gd name="connsiteX27" fmla="*/ 12315 w 12192001"/>
              <a:gd name="connsiteY27" fmla="*/ 6858000 h 6858000"/>
              <a:gd name="connsiteX28" fmla="*/ 1 w 12192001"/>
              <a:gd name="connsiteY28" fmla="*/ 6858000 h 6858000"/>
              <a:gd name="connsiteX29" fmla="*/ 0 w 12192001"/>
              <a:gd name="connsiteY29" fmla="*/ 6858000 h 6858000"/>
              <a:gd name="connsiteX30" fmla="*/ 0 w 12192001"/>
              <a:gd name="connsiteY30" fmla="*/ 60864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1" h="6858000">
                <a:moveTo>
                  <a:pt x="337369" y="324780"/>
                </a:moveTo>
                <a:lnTo>
                  <a:pt x="337369" y="332656"/>
                </a:lnTo>
                <a:lnTo>
                  <a:pt x="335361" y="332656"/>
                </a:lnTo>
                <a:lnTo>
                  <a:pt x="335361" y="5941695"/>
                </a:lnTo>
                <a:lnTo>
                  <a:pt x="2708911" y="5941695"/>
                </a:lnTo>
                <a:lnTo>
                  <a:pt x="2708911" y="6525344"/>
                </a:lnTo>
                <a:lnTo>
                  <a:pt x="2711624" y="6525344"/>
                </a:lnTo>
                <a:lnTo>
                  <a:pt x="2711624" y="6533220"/>
                </a:lnTo>
                <a:lnTo>
                  <a:pt x="11867220" y="6533220"/>
                </a:lnTo>
                <a:lnTo>
                  <a:pt x="11867220" y="32478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2589" y="0"/>
                </a:lnTo>
                <a:lnTo>
                  <a:pt x="337369" y="0"/>
                </a:lnTo>
                <a:lnTo>
                  <a:pt x="11867220" y="0"/>
                </a:lnTo>
                <a:lnTo>
                  <a:pt x="12191999" y="0"/>
                </a:lnTo>
                <a:lnTo>
                  <a:pt x="12192000" y="0"/>
                </a:lnTo>
                <a:lnTo>
                  <a:pt x="12192001" y="0"/>
                </a:lnTo>
                <a:lnTo>
                  <a:pt x="12192001" y="324780"/>
                </a:lnTo>
                <a:lnTo>
                  <a:pt x="12192000" y="324780"/>
                </a:lnTo>
                <a:lnTo>
                  <a:pt x="12192000" y="6533220"/>
                </a:lnTo>
                <a:lnTo>
                  <a:pt x="12192001" y="6533220"/>
                </a:lnTo>
                <a:lnTo>
                  <a:pt x="12192001" y="6858000"/>
                </a:lnTo>
                <a:lnTo>
                  <a:pt x="12191999" y="6858000"/>
                </a:lnTo>
                <a:lnTo>
                  <a:pt x="2711624" y="6858000"/>
                </a:lnTo>
                <a:lnTo>
                  <a:pt x="2708911" y="6858000"/>
                </a:lnTo>
                <a:lnTo>
                  <a:pt x="2062163" y="6858000"/>
                </a:lnTo>
                <a:lnTo>
                  <a:pt x="12315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0864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91" name="Forme libre : forme 90">
            <a:extLst>
              <a:ext uri="{FF2B5EF4-FFF2-40B4-BE49-F238E27FC236}">
                <a16:creationId xmlns:a16="http://schemas.microsoft.com/office/drawing/2014/main" id="{6031C171-86E8-4DDC-88E3-ADBB609A89AD}"/>
              </a:ext>
            </a:extLst>
          </p:cNvPr>
          <p:cNvSpPr/>
          <p:nvPr userDrawn="1"/>
        </p:nvSpPr>
        <p:spPr>
          <a:xfrm rot="5400000">
            <a:off x="7010400" y="1412080"/>
            <a:ext cx="1101825" cy="1101825"/>
          </a:xfrm>
          <a:custGeom>
            <a:avLst/>
            <a:gdLst>
              <a:gd name="connsiteX0" fmla="*/ 0 w 1101825"/>
              <a:gd name="connsiteY0" fmla="*/ 1101825 h 1101825"/>
              <a:gd name="connsiteX1" fmla="*/ 0 w 1101825"/>
              <a:gd name="connsiteY1" fmla="*/ 0 h 1101825"/>
              <a:gd name="connsiteX2" fmla="*/ 345436 w 1101825"/>
              <a:gd name="connsiteY2" fmla="*/ 0 h 1101825"/>
              <a:gd name="connsiteX3" fmla="*/ 345436 w 1101825"/>
              <a:gd name="connsiteY3" fmla="*/ 1 h 1101825"/>
              <a:gd name="connsiteX4" fmla="*/ 1101825 w 1101825"/>
              <a:gd name="connsiteY4" fmla="*/ 1 h 1101825"/>
              <a:gd name="connsiteX5" fmla="*/ 1101825 w 1101825"/>
              <a:gd name="connsiteY5" fmla="*/ 345436 h 1101825"/>
              <a:gd name="connsiteX6" fmla="*/ 345436 w 1101825"/>
              <a:gd name="connsiteY6" fmla="*/ 345436 h 1101825"/>
              <a:gd name="connsiteX7" fmla="*/ 345436 w 1101825"/>
              <a:gd name="connsiteY7" fmla="*/ 1101825 h 110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825" h="1101825">
                <a:moveTo>
                  <a:pt x="0" y="1101825"/>
                </a:moveTo>
                <a:lnTo>
                  <a:pt x="0" y="0"/>
                </a:lnTo>
                <a:lnTo>
                  <a:pt x="345436" y="0"/>
                </a:lnTo>
                <a:lnTo>
                  <a:pt x="345436" y="1"/>
                </a:lnTo>
                <a:lnTo>
                  <a:pt x="1101825" y="1"/>
                </a:lnTo>
                <a:lnTo>
                  <a:pt x="1101825" y="345436"/>
                </a:lnTo>
                <a:lnTo>
                  <a:pt x="345436" y="345436"/>
                </a:lnTo>
                <a:lnTo>
                  <a:pt x="345436" y="11018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3B710E8-959D-4375-9525-F35950162090}"/>
              </a:ext>
            </a:extLst>
          </p:cNvPr>
          <p:cNvSpPr/>
          <p:nvPr userDrawn="1"/>
        </p:nvSpPr>
        <p:spPr>
          <a:xfrm>
            <a:off x="4424669" y="1757516"/>
            <a:ext cx="3342968" cy="3342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4" name="Forme libre : forme 93">
            <a:extLst>
              <a:ext uri="{FF2B5EF4-FFF2-40B4-BE49-F238E27FC236}">
                <a16:creationId xmlns:a16="http://schemas.microsoft.com/office/drawing/2014/main" id="{F3880C60-ED34-4AC4-9AF0-0A324A26765D}"/>
              </a:ext>
            </a:extLst>
          </p:cNvPr>
          <p:cNvSpPr/>
          <p:nvPr userDrawn="1"/>
        </p:nvSpPr>
        <p:spPr>
          <a:xfrm>
            <a:off x="4313509" y="3874297"/>
            <a:ext cx="1339203" cy="1339204"/>
          </a:xfrm>
          <a:custGeom>
            <a:avLst/>
            <a:gdLst>
              <a:gd name="connsiteX0" fmla="*/ 1 w 1339203"/>
              <a:gd name="connsiteY0" fmla="*/ 0 h 1339204"/>
              <a:gd name="connsiteX1" fmla="*/ 111005 w 1339203"/>
              <a:gd name="connsiteY1" fmla="*/ 0 h 1339204"/>
              <a:gd name="connsiteX2" fmla="*/ 111005 w 1339203"/>
              <a:gd name="connsiteY2" fmla="*/ 1228200 h 1339204"/>
              <a:gd name="connsiteX3" fmla="*/ 1339203 w 1339203"/>
              <a:gd name="connsiteY3" fmla="*/ 1228200 h 1339204"/>
              <a:gd name="connsiteX4" fmla="*/ 1339203 w 1339203"/>
              <a:gd name="connsiteY4" fmla="*/ 1339204 h 1339204"/>
              <a:gd name="connsiteX5" fmla="*/ 0 w 1339203"/>
              <a:gd name="connsiteY5" fmla="*/ 1339204 h 1339204"/>
              <a:gd name="connsiteX6" fmla="*/ 0 w 1339203"/>
              <a:gd name="connsiteY6" fmla="*/ 1228200 h 1339204"/>
              <a:gd name="connsiteX7" fmla="*/ 1 w 1339203"/>
              <a:gd name="connsiteY7" fmla="*/ 1228200 h 133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9203" h="1339204">
                <a:moveTo>
                  <a:pt x="1" y="0"/>
                </a:moveTo>
                <a:lnTo>
                  <a:pt x="111005" y="0"/>
                </a:lnTo>
                <a:lnTo>
                  <a:pt x="111005" y="1228200"/>
                </a:lnTo>
                <a:lnTo>
                  <a:pt x="1339203" y="1228200"/>
                </a:lnTo>
                <a:lnTo>
                  <a:pt x="1339203" y="1339204"/>
                </a:lnTo>
                <a:lnTo>
                  <a:pt x="0" y="1339204"/>
                </a:lnTo>
                <a:lnTo>
                  <a:pt x="0" y="1228200"/>
                </a:lnTo>
                <a:lnTo>
                  <a:pt x="1" y="12282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9D896F-255B-4B23-B1AD-3C0DF9731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16" y="3026655"/>
            <a:ext cx="3342968" cy="903236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6" name="Espace réservé du texte 95">
            <a:extLst>
              <a:ext uri="{FF2B5EF4-FFF2-40B4-BE49-F238E27FC236}">
                <a16:creationId xmlns:a16="http://schemas.microsoft.com/office/drawing/2014/main" id="{599541E7-1D49-482B-AA22-74C15E4B7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4516" y="4281930"/>
            <a:ext cx="3343275" cy="79216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accent1"/>
                </a:solidFill>
              </a:defRPr>
            </a:lvl1pPr>
            <a:lvl2pPr marL="280987" indent="0" algn="l">
              <a:buNone/>
              <a:defRPr/>
            </a:lvl2pPr>
            <a:lvl3pPr marL="552450" indent="0" algn="l">
              <a:buNone/>
              <a:defRPr/>
            </a:lvl3pPr>
            <a:lvl4pPr marL="927100" indent="0" algn="l">
              <a:buNone/>
              <a:defRPr/>
            </a:lvl4pPr>
            <a:lvl5pPr marL="1289050" indent="0" algn="l"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F23288A0-5393-4445-A712-A1D31483C379}"/>
              </a:ext>
            </a:extLst>
          </p:cNvPr>
          <p:cNvCxnSpPr>
            <a:cxnSpLocks/>
          </p:cNvCxnSpPr>
          <p:nvPr userDrawn="1"/>
        </p:nvCxnSpPr>
        <p:spPr>
          <a:xfrm rot="5400000" flipV="1">
            <a:off x="6096153" y="3768962"/>
            <a:ext cx="0" cy="6043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Espace réservé du texte 99">
            <a:extLst>
              <a:ext uri="{FF2B5EF4-FFF2-40B4-BE49-F238E27FC236}">
                <a16:creationId xmlns:a16="http://schemas.microsoft.com/office/drawing/2014/main" id="{352C8794-FA86-4A5D-B1B4-613979F0F1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7153" y="2080513"/>
            <a:ext cx="1778000" cy="1103312"/>
          </a:xfrm>
        </p:spPr>
        <p:txBody>
          <a:bodyPr anchor="ctr">
            <a:noAutofit/>
          </a:bodyPr>
          <a:lstStyle>
            <a:lvl1pPr marL="0" indent="0" algn="ctr">
              <a:buNone/>
              <a:defRPr sz="6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Graphique 22">
            <a:extLst>
              <a:ext uri="{FF2B5EF4-FFF2-40B4-BE49-F238E27FC236}">
                <a16:creationId xmlns:a16="http://schemas.microsoft.com/office/drawing/2014/main" id="{E44C4F2C-DFAD-4610-A7E4-E7B6136C99B7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2" y="5788660"/>
            <a:ext cx="2282562" cy="1315546"/>
          </a:xfrm>
          <a:prstGeom prst="rect">
            <a:avLst/>
          </a:prstGeom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196E1C21-AACF-40FB-9CAD-0E32B8FFE4D5}"/>
              </a:ext>
            </a:extLst>
          </p:cNvPr>
          <p:cNvGrpSpPr/>
          <p:nvPr userDrawn="1"/>
        </p:nvGrpSpPr>
        <p:grpSpPr>
          <a:xfrm>
            <a:off x="12103894" y="332656"/>
            <a:ext cx="88106" cy="1402510"/>
            <a:chOff x="12103894" y="219915"/>
            <a:chExt cx="88106" cy="14730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70F2420-4617-4F7D-A610-7591BBCF4C36}"/>
                </a:ext>
              </a:extLst>
            </p:cNvPr>
            <p:cNvSpPr/>
            <p:nvPr userDrawn="1"/>
          </p:nvSpPr>
          <p:spPr>
            <a:xfrm>
              <a:off x="12103894" y="219915"/>
              <a:ext cx="88106" cy="368254"/>
            </a:xfrm>
            <a:prstGeom prst="rect">
              <a:avLst/>
            </a:prstGeom>
            <a:solidFill>
              <a:srgbClr val="27A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8556BDA-FCC4-4F33-9C81-2B9D8312D001}"/>
                </a:ext>
              </a:extLst>
            </p:cNvPr>
            <p:cNvSpPr/>
            <p:nvPr userDrawn="1"/>
          </p:nvSpPr>
          <p:spPr>
            <a:xfrm>
              <a:off x="12103894" y="588169"/>
              <a:ext cx="88106" cy="368254"/>
            </a:xfrm>
            <a:prstGeom prst="rect">
              <a:avLst/>
            </a:prstGeom>
            <a:solidFill>
              <a:srgbClr val="446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B1F619-4499-4555-8DDB-F4F5BC5F05CF}"/>
                </a:ext>
              </a:extLst>
            </p:cNvPr>
            <p:cNvSpPr/>
            <p:nvPr userDrawn="1"/>
          </p:nvSpPr>
          <p:spPr>
            <a:xfrm>
              <a:off x="12103894" y="956423"/>
              <a:ext cx="88106" cy="368254"/>
            </a:xfrm>
            <a:prstGeom prst="rect">
              <a:avLst/>
            </a:prstGeom>
            <a:solidFill>
              <a:srgbClr val="F581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CA95C1-A51E-4279-9A7A-0D46E998EAD4}"/>
                </a:ext>
              </a:extLst>
            </p:cNvPr>
            <p:cNvSpPr/>
            <p:nvPr userDrawn="1"/>
          </p:nvSpPr>
          <p:spPr>
            <a:xfrm>
              <a:off x="12103894" y="1324677"/>
              <a:ext cx="88106" cy="368254"/>
            </a:xfrm>
            <a:prstGeom prst="rect">
              <a:avLst/>
            </a:prstGeom>
            <a:solidFill>
              <a:srgbClr val="A7CD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4" name="Imag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681" y="6355456"/>
            <a:ext cx="563935" cy="18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4275" y="824991"/>
            <a:ext cx="10419715" cy="0"/>
          </a:xfrm>
          <a:custGeom>
            <a:avLst/>
            <a:gdLst/>
            <a:ahLst/>
            <a:cxnLst/>
            <a:rect l="l" t="t" r="r" b="b"/>
            <a:pathLst>
              <a:path w="10419715">
                <a:moveTo>
                  <a:pt x="0" y="0"/>
                </a:moveTo>
                <a:lnTo>
                  <a:pt x="10419524" y="0"/>
                </a:lnTo>
              </a:path>
            </a:pathLst>
          </a:custGeom>
          <a:ln w="762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3107" y="-20573"/>
            <a:ext cx="10425785" cy="953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8931" y="1120521"/>
            <a:ext cx="8773160" cy="478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57394" y="6596888"/>
            <a:ext cx="207899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hyperlink" Target="https://www.youtube.com/watch?v=23XNf0UJcxE" TargetMode="External"/><Relationship Id="rId4" Type="http://schemas.openxmlformats.org/officeDocument/2006/relationships/hyperlink" Target="https://www.youtube.com/watch?v=Y7g8vWv11Vk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7A7A9A1F-77AB-423A-BA2C-774AF386424E}"/>
              </a:ext>
            </a:extLst>
          </p:cNvPr>
          <p:cNvSpPr>
            <a:spLocks noEditPoints="1"/>
          </p:cNvSpPr>
          <p:nvPr/>
        </p:nvSpPr>
        <p:spPr bwMode="auto">
          <a:xfrm>
            <a:off x="12962255" y="0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E2884-4559-4FFA-9D5B-099D166B9261}"/>
              </a:ext>
            </a:extLst>
          </p:cNvPr>
          <p:cNvSpPr/>
          <p:nvPr/>
        </p:nvSpPr>
        <p:spPr>
          <a:xfrm>
            <a:off x="12332592" y="2872871"/>
            <a:ext cx="1885826" cy="1785104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 dirty="0">
                <a:solidFill>
                  <a:srgbClr val="595959"/>
                </a:solidFill>
              </a:rPr>
              <a:t>Pour modifier </a:t>
            </a:r>
            <a:br>
              <a:rPr lang="fr-FR" sz="1000" dirty="0">
                <a:solidFill>
                  <a:srgbClr val="595959"/>
                </a:solidFill>
              </a:rPr>
            </a:br>
            <a:r>
              <a:rPr lang="fr-FR" sz="1000" dirty="0">
                <a:solidFill>
                  <a:srgbClr val="595959"/>
                </a:solidFill>
              </a:rPr>
              <a:t>le pied de page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95959"/>
                </a:solidFill>
              </a:rPr>
              <a:t>« Insérer » &gt; « En-tête et pied de page 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95959"/>
                </a:solidFill>
              </a:rPr>
              <a:t>Cocher « numérotation des diapositives 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95959"/>
                </a:solidFill>
              </a:rPr>
              <a:t>Entrer le titre de la présentation dans la rubrique « Pied de page 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95959"/>
                </a:solidFill>
              </a:rPr>
              <a:t>Cliquer sur « appliquer partout 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0608A9-35F6-4234-A7A2-547482394587}"/>
              </a:ext>
            </a:extLst>
          </p:cNvPr>
          <p:cNvSpPr/>
          <p:nvPr/>
        </p:nvSpPr>
        <p:spPr>
          <a:xfrm>
            <a:off x="12332592" y="540316"/>
            <a:ext cx="1885826" cy="1938992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 b="1" dirty="0">
                <a:solidFill>
                  <a:srgbClr val="595959"/>
                </a:solidFill>
              </a:rPr>
              <a:t>Pour changer d’image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95959"/>
                </a:solidFill>
              </a:rPr>
              <a:t>Supprimez le visuel en place (un bloc gris avec une icone en son centre apparait)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95959"/>
                </a:solidFill>
              </a:rPr>
              <a:t>Cliquez sur l’icone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95959"/>
                </a:solidFill>
              </a:rPr>
              <a:t>Importez l’image que vous souhaitez depuis votre ordinateur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95959"/>
                </a:solidFill>
              </a:rPr>
              <a:t>Utilisez le mode « rogner » pour positionner votre visuel correctement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Antoine </a:t>
            </a:r>
            <a:r>
              <a:rPr lang="fr-FR" dirty="0" err="1"/>
              <a:t>Harfouche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VSM, VSA &amp; VSD</a:t>
            </a:r>
          </a:p>
        </p:txBody>
      </p:sp>
    </p:spTree>
    <p:extLst>
      <p:ext uri="{BB962C8B-B14F-4D97-AF65-F5344CB8AC3E}">
        <p14:creationId xmlns:p14="http://schemas.microsoft.com/office/powerpoint/2010/main" val="3771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EDCBE-9930-4928-AAB3-906C48D9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95324"/>
            <a:ext cx="11522076" cy="903236"/>
          </a:xfrm>
        </p:spPr>
        <p:txBody>
          <a:bodyPr>
            <a:noAutofit/>
          </a:bodyPr>
          <a:lstStyle/>
          <a:p>
            <a:r>
              <a:rPr lang="en-GB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Six Sigma?</a:t>
            </a:r>
            <a:b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( et non pas 4 Sigma?)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EBDC4E-D46C-480E-A182-5EF042400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1600201"/>
            <a:ext cx="4038600" cy="2517027"/>
          </a:xfrm>
        </p:spPr>
      </p:pic>
      <p:pic>
        <p:nvPicPr>
          <p:cNvPr id="1026" name="Picture 2" descr="La méthode Six-sigma (ou 6 sigma)">
            <a:extLst>
              <a:ext uri="{FF2B5EF4-FFF2-40B4-BE49-F238E27FC236}">
                <a16:creationId xmlns:a16="http://schemas.microsoft.com/office/drawing/2014/main" id="{DD29D3D5-B7B5-4118-B0BA-65FE30D22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28" y="4254517"/>
            <a:ext cx="3792800" cy="189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29F1D8-79D1-4206-BC7A-84AA5FC9C17E}"/>
              </a:ext>
            </a:extLst>
          </p:cNvPr>
          <p:cNvSpPr/>
          <p:nvPr/>
        </p:nvSpPr>
        <p:spPr>
          <a:xfrm>
            <a:off x="7501189" y="5257799"/>
            <a:ext cx="978336" cy="259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2D08C21-2267-F2DE-D669-88E69BD5AD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4" name="Picture 2" descr="Six Sigma">
            <a:extLst>
              <a:ext uri="{FF2B5EF4-FFF2-40B4-BE49-F238E27FC236}">
                <a16:creationId xmlns:a16="http://schemas.microsoft.com/office/drawing/2014/main" id="{48AD4717-ACB1-48FC-74F6-AD7B64023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0" y="2261828"/>
            <a:ext cx="579725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0BCBD2-2B2F-3897-A00A-AE96FE6BB082}"/>
              </a:ext>
            </a:extLst>
          </p:cNvPr>
          <p:cNvSpPr/>
          <p:nvPr/>
        </p:nvSpPr>
        <p:spPr>
          <a:xfrm>
            <a:off x="334962" y="1988840"/>
            <a:ext cx="244867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37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1A44985-D2E4-49CA-9941-CB56D304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/>
              </a:rPr>
              <a:t>Lean: </a:t>
            </a:r>
            <a:r>
              <a:rPr lang="en-US" sz="2800" dirty="0" err="1">
                <a:effectLst/>
              </a:rPr>
              <a:t>Objectifs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6F5A4420-2932-4022-BE9E-F168A2E4F5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1bis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C361779-E072-4065-B647-1244056E2682}"/>
              </a:ext>
            </a:extLst>
          </p:cNvPr>
          <p:cNvSpPr>
            <a:spLocks noEditPoints="1"/>
          </p:cNvSpPr>
          <p:nvPr/>
        </p:nvSpPr>
        <p:spPr bwMode="auto">
          <a:xfrm>
            <a:off x="12962255" y="0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DEA9D2-835E-40DF-A7EF-80114F0DA96A}"/>
              </a:ext>
            </a:extLst>
          </p:cNvPr>
          <p:cNvSpPr/>
          <p:nvPr/>
        </p:nvSpPr>
        <p:spPr>
          <a:xfrm>
            <a:off x="12332592" y="504826"/>
            <a:ext cx="1885826" cy="1169551"/>
          </a:xfrm>
          <a:prstGeom prst="rect">
            <a:avLst/>
          </a:prstGeom>
          <a:solidFill>
            <a:schemeClr val="bg1">
              <a:lumMod val="9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lang="fr-FR" sz="1000" dirty="0">
                <a:solidFill>
                  <a:srgbClr val="595959"/>
                </a:solidFill>
              </a:rPr>
              <a:t>Pour changer d’image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95959"/>
                </a:solidFill>
              </a:rPr>
              <a:t>Faites un clic droit</a:t>
            </a:r>
            <a:br>
              <a:rPr lang="fr-FR" sz="1000" dirty="0">
                <a:solidFill>
                  <a:srgbClr val="595959"/>
                </a:solidFill>
              </a:rPr>
            </a:br>
            <a:r>
              <a:rPr lang="fr-FR" sz="1000" dirty="0">
                <a:solidFill>
                  <a:srgbClr val="595959"/>
                </a:solidFill>
              </a:rPr>
              <a:t>sur la diapositive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95959"/>
                </a:solidFill>
              </a:rPr>
              <a:t>Cliquez sur « Mise en forme de l’</a:t>
            </a:r>
            <a:r>
              <a:rPr lang="fr-FR" sz="1000" dirty="0" err="1">
                <a:solidFill>
                  <a:srgbClr val="595959"/>
                </a:solidFill>
              </a:rPr>
              <a:t>arrière plan</a:t>
            </a:r>
            <a:r>
              <a:rPr lang="fr-FR" sz="1000" dirty="0">
                <a:solidFill>
                  <a:srgbClr val="595959"/>
                </a:solidFill>
              </a:rPr>
              <a:t> 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rgbClr val="595959"/>
                </a:solidFill>
              </a:rPr>
              <a:t>Choisissez votre image (1920x1080px)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4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268" y="1156716"/>
            <a:ext cx="10085832" cy="38968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73555" y="5669991"/>
            <a:ext cx="725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é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47046" y="5576112"/>
            <a:ext cx="14490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Sortie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(produit)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6184" y="5650179"/>
            <a:ext cx="939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Processus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75734" y="4538598"/>
            <a:ext cx="27800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Processus, </a:t>
            </a:r>
            <a:r>
              <a:rPr sz="1400" spc="-5" dirty="0">
                <a:latin typeface="Calibri"/>
                <a:cs typeface="Calibri"/>
              </a:rPr>
              <a:t>sous-processus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ou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activités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8411" y="269971"/>
            <a:ext cx="6226938" cy="452688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70"/>
              </a:spcBef>
            </a:pPr>
            <a:r>
              <a:rPr sz="2800" spc="-5" dirty="0">
                <a:solidFill>
                  <a:srgbClr val="FFFFFF"/>
                </a:solidFill>
              </a:rPr>
              <a:t>Rappel </a:t>
            </a:r>
            <a:r>
              <a:rPr sz="2800" spc="-10" dirty="0">
                <a:solidFill>
                  <a:srgbClr val="FFFFFF"/>
                </a:solidFill>
              </a:rPr>
              <a:t>préalable</a:t>
            </a:r>
            <a:r>
              <a:rPr sz="2800" spc="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: </a:t>
            </a:r>
            <a:r>
              <a:rPr sz="2800" spc="-10" dirty="0">
                <a:solidFill>
                  <a:srgbClr val="FFFFFF"/>
                </a:solidFill>
              </a:rPr>
              <a:t>le</a:t>
            </a:r>
            <a:r>
              <a:rPr sz="2800" dirty="0">
                <a:solidFill>
                  <a:srgbClr val="FFFFFF"/>
                </a:solidFill>
              </a:rPr>
              <a:t> </a:t>
            </a:r>
            <a:r>
              <a:rPr sz="2800" spc="-15" dirty="0">
                <a:solidFill>
                  <a:srgbClr val="FFFFFF"/>
                </a:solidFill>
              </a:rPr>
              <a:t>processus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0350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0955" y="4770120"/>
            <a:ext cx="1042669" cy="1138555"/>
          </a:xfrm>
          <a:custGeom>
            <a:avLst/>
            <a:gdLst/>
            <a:ahLst/>
            <a:cxnLst/>
            <a:rect l="l" t="t" r="r" b="b"/>
            <a:pathLst>
              <a:path w="1042669" h="1138554">
                <a:moveTo>
                  <a:pt x="0" y="1138427"/>
                </a:moveTo>
                <a:lnTo>
                  <a:pt x="1042416" y="1138427"/>
                </a:lnTo>
                <a:lnTo>
                  <a:pt x="1042416" y="0"/>
                </a:lnTo>
                <a:lnTo>
                  <a:pt x="0" y="0"/>
                </a:lnTo>
                <a:lnTo>
                  <a:pt x="0" y="11384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4877" y="4788534"/>
            <a:ext cx="875665" cy="1065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470" algn="just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Attente 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matière </a:t>
            </a:r>
            <a:r>
              <a:rPr sz="1800" spc="-5" dirty="0">
                <a:latin typeface="Calibri"/>
                <a:cs typeface="Calibri"/>
              </a:rPr>
              <a:t> 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m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è</a:t>
            </a:r>
            <a:r>
              <a:rPr sz="1800" spc="-2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63830">
              <a:lnSpc>
                <a:spcPct val="100000"/>
              </a:lnSpc>
              <a:spcBef>
                <a:spcPts val="25"/>
              </a:spcBef>
            </a:pPr>
            <a:r>
              <a:rPr sz="1400" spc="-15" dirty="0">
                <a:latin typeface="Calibri"/>
                <a:cs typeface="Calibri"/>
              </a:rPr>
              <a:t>(retard)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7323" y="762000"/>
            <a:ext cx="3683635" cy="58547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Stocks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composants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intermédiaires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30"/>
              </a:spcBef>
            </a:pPr>
            <a:r>
              <a:rPr sz="1400" spc="-5" dirty="0">
                <a:latin typeface="Calibri"/>
                <a:cs typeface="Calibri"/>
              </a:rPr>
              <a:t>(en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problème)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33359" y="4975859"/>
            <a:ext cx="1557655" cy="646430"/>
          </a:xfrm>
          <a:custGeom>
            <a:avLst/>
            <a:gdLst/>
            <a:ahLst/>
            <a:cxnLst/>
            <a:rect l="l" t="t" r="r" b="b"/>
            <a:pathLst>
              <a:path w="1557654" h="646429">
                <a:moveTo>
                  <a:pt x="0" y="646176"/>
                </a:moveTo>
                <a:lnTo>
                  <a:pt x="1557527" y="646176"/>
                </a:lnTo>
                <a:lnTo>
                  <a:pt x="1557527" y="0"/>
                </a:lnTo>
                <a:lnTo>
                  <a:pt x="0" y="0"/>
                </a:lnTo>
                <a:lnTo>
                  <a:pt x="0" y="64617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58733" y="4995417"/>
            <a:ext cx="908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 marR="5080" indent="-55244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emps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 </a:t>
            </a:r>
            <a:r>
              <a:rPr sz="1800" spc="-15" dirty="0">
                <a:latin typeface="Calibri"/>
                <a:cs typeface="Calibri"/>
              </a:rPr>
              <a:t>contrôle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4851" y="4727447"/>
            <a:ext cx="1559560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250"/>
              </a:spcBef>
            </a:pPr>
            <a:r>
              <a:rPr sz="1800" spc="-35" dirty="0">
                <a:latin typeface="Calibri"/>
                <a:cs typeface="Calibri"/>
              </a:rPr>
              <a:t>Temps </a:t>
            </a:r>
            <a:r>
              <a:rPr sz="1800" spc="-5" dirty="0">
                <a:latin typeface="Calibri"/>
                <a:cs typeface="Calibri"/>
              </a:rPr>
              <a:t>de tri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74807" y="1816607"/>
            <a:ext cx="1559560" cy="92201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86055" marR="177800" indent="-1270" algn="ctr">
              <a:lnSpc>
                <a:spcPct val="100000"/>
              </a:lnSpc>
              <a:spcBef>
                <a:spcPts val="235"/>
              </a:spcBef>
            </a:pPr>
            <a:r>
              <a:rPr sz="1800" spc="-10" dirty="0">
                <a:latin typeface="Calibri"/>
                <a:cs typeface="Calibri"/>
              </a:rPr>
              <a:t>Rebuts</a:t>
            </a:r>
            <a:r>
              <a:rPr sz="1800" spc="-5" dirty="0">
                <a:latin typeface="Calibri"/>
                <a:cs typeface="Calibri"/>
              </a:rPr>
              <a:t> de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produits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conforme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54995" y="4943855"/>
            <a:ext cx="1557655" cy="12014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184785" marR="177165" algn="ctr">
              <a:lnSpc>
                <a:spcPct val="100000"/>
              </a:lnSpc>
              <a:spcBef>
                <a:spcPts val="254"/>
              </a:spcBef>
            </a:pPr>
            <a:r>
              <a:rPr sz="1800" spc="-35" dirty="0">
                <a:latin typeface="Calibri"/>
                <a:cs typeface="Calibri"/>
              </a:rPr>
              <a:t>Temps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retouche </a:t>
            </a:r>
            <a:r>
              <a:rPr sz="1800" spc="-5" dirty="0">
                <a:latin typeface="Calibri"/>
                <a:cs typeface="Calibri"/>
              </a:rPr>
              <a:t>de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produits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non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conformes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09844" y="5600700"/>
            <a:ext cx="1681480" cy="10775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1800" spc="-25" dirty="0">
                <a:latin typeface="Calibri"/>
                <a:cs typeface="Calibri"/>
              </a:rPr>
              <a:t>Attente</a:t>
            </a:r>
            <a:endParaRPr sz="1800">
              <a:latin typeface="Calibri"/>
              <a:cs typeface="Calibri"/>
            </a:endParaRPr>
          </a:p>
          <a:p>
            <a:pPr marL="324485" marR="314960" indent="49530" algn="ctr">
              <a:lnSpc>
                <a:spcPct val="103200"/>
              </a:lnSpc>
              <a:spcBef>
                <a:spcPts val="345"/>
              </a:spcBef>
            </a:pPr>
            <a:r>
              <a:rPr sz="1400" spc="-10" dirty="0">
                <a:latin typeface="Calibri"/>
                <a:cs typeface="Calibri"/>
              </a:rPr>
              <a:t>(manque </a:t>
            </a:r>
            <a:r>
              <a:rPr sz="1400" spc="-5" dirty="0">
                <a:latin typeface="Calibri"/>
                <a:cs typeface="Calibri"/>
              </a:rPr>
              <a:t> composant </a:t>
            </a:r>
            <a:r>
              <a:rPr sz="1400" dirty="0">
                <a:latin typeface="Calibri"/>
                <a:cs typeface="Calibri"/>
              </a:rPr>
              <a:t> i</a:t>
            </a:r>
            <a:r>
              <a:rPr sz="1400" spc="-20" dirty="0">
                <a:latin typeface="Calibri"/>
                <a:cs typeface="Calibri"/>
              </a:rPr>
              <a:t>nt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mé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iai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e</a:t>
            </a:r>
            <a:r>
              <a:rPr sz="1400" dirty="0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68395" y="5338571"/>
            <a:ext cx="1501140" cy="6464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309245">
              <a:lnSpc>
                <a:spcPct val="100000"/>
              </a:lnSpc>
              <a:spcBef>
                <a:spcPts val="250"/>
              </a:spcBef>
            </a:pPr>
            <a:r>
              <a:rPr sz="1800" spc="-16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em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  <a:p>
            <a:pPr marL="31686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transport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1284" y="1798320"/>
            <a:ext cx="1499870" cy="37084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250"/>
              </a:spcBef>
            </a:pPr>
            <a:r>
              <a:rPr sz="1800" spc="-25" dirty="0">
                <a:latin typeface="Calibri"/>
                <a:cs typeface="Calibri"/>
              </a:rPr>
              <a:t>Attente </a:t>
            </a:r>
            <a:r>
              <a:rPr sz="1800" spc="-5" dirty="0">
                <a:latin typeface="Calibri"/>
                <a:cs typeface="Calibri"/>
              </a:rPr>
              <a:t>Setup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72728" y="772668"/>
            <a:ext cx="1953895" cy="6477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52095" marR="244475" indent="120014">
              <a:lnSpc>
                <a:spcPct val="100000"/>
              </a:lnSpc>
              <a:spcBef>
                <a:spcPts val="245"/>
              </a:spcBef>
            </a:pPr>
            <a:r>
              <a:rPr sz="1800" spc="-10" dirty="0">
                <a:latin typeface="Calibri"/>
                <a:cs typeface="Calibri"/>
              </a:rPr>
              <a:t>Stocks </a:t>
            </a:r>
            <a:r>
              <a:rPr sz="1800" spc="-5" dirty="0">
                <a:latin typeface="Calibri"/>
                <a:cs typeface="Calibri"/>
              </a:rPr>
              <a:t>finaux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(surp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oduct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2063" y="816863"/>
            <a:ext cx="1952625" cy="6464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504825" marR="243840" indent="-256540">
              <a:lnSpc>
                <a:spcPct val="100000"/>
              </a:lnSpc>
              <a:spcBef>
                <a:spcPts val="244"/>
              </a:spcBef>
            </a:pPr>
            <a:r>
              <a:rPr sz="1800" spc="-10" dirty="0">
                <a:latin typeface="Calibri"/>
                <a:cs typeface="Calibri"/>
              </a:rPr>
              <a:t>Stocks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matières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premières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63396" y="1347216"/>
            <a:ext cx="9446260" cy="4109085"/>
          </a:xfrm>
          <a:custGeom>
            <a:avLst/>
            <a:gdLst/>
            <a:ahLst/>
            <a:cxnLst/>
            <a:rect l="l" t="t" r="r" b="b"/>
            <a:pathLst>
              <a:path w="9446260" h="4109085">
                <a:moveTo>
                  <a:pt x="3397377" y="2325624"/>
                </a:moveTo>
                <a:lnTo>
                  <a:pt x="2747771" y="3909060"/>
                </a:lnTo>
              </a:path>
              <a:path w="9446260" h="4109085">
                <a:moveTo>
                  <a:pt x="6310376" y="2278380"/>
                </a:moveTo>
                <a:lnTo>
                  <a:pt x="2982467" y="3908552"/>
                </a:lnTo>
              </a:path>
              <a:path w="9446260" h="4109085">
                <a:moveTo>
                  <a:pt x="6641846" y="2272284"/>
                </a:moveTo>
                <a:lnTo>
                  <a:pt x="5391911" y="4108577"/>
                </a:lnTo>
              </a:path>
              <a:path w="9446260" h="4109085">
                <a:moveTo>
                  <a:pt x="3657600" y="2314956"/>
                </a:moveTo>
                <a:lnTo>
                  <a:pt x="5060569" y="4109085"/>
                </a:lnTo>
              </a:path>
              <a:path w="9446260" h="4109085">
                <a:moveTo>
                  <a:pt x="521208" y="2266188"/>
                </a:moveTo>
                <a:lnTo>
                  <a:pt x="6494145" y="4012565"/>
                </a:lnTo>
              </a:path>
              <a:path w="9446260" h="4109085">
                <a:moveTo>
                  <a:pt x="3101340" y="2314956"/>
                </a:moveTo>
                <a:lnTo>
                  <a:pt x="6946519" y="3559175"/>
                </a:lnTo>
              </a:path>
              <a:path w="9446260" h="4109085">
                <a:moveTo>
                  <a:pt x="7170293" y="3559302"/>
                </a:moveTo>
                <a:lnTo>
                  <a:pt x="6917435" y="2350008"/>
                </a:lnTo>
              </a:path>
              <a:path w="9446260" h="4109085">
                <a:moveTo>
                  <a:pt x="7706868" y="3559302"/>
                </a:moveTo>
                <a:lnTo>
                  <a:pt x="9020937" y="2394204"/>
                </a:lnTo>
              </a:path>
              <a:path w="9446260" h="4109085">
                <a:moveTo>
                  <a:pt x="1314704" y="3307588"/>
                </a:moveTo>
                <a:lnTo>
                  <a:pt x="890016" y="2247900"/>
                </a:lnTo>
              </a:path>
              <a:path w="9446260" h="4109085">
                <a:moveTo>
                  <a:pt x="1574292" y="3303143"/>
                </a:moveTo>
                <a:lnTo>
                  <a:pt x="2950717" y="2264664"/>
                </a:lnTo>
              </a:path>
              <a:path w="9446260" h="4109085">
                <a:moveTo>
                  <a:pt x="2180843" y="3313176"/>
                </a:moveTo>
                <a:lnTo>
                  <a:pt x="6505067" y="2258568"/>
                </a:lnTo>
              </a:path>
              <a:path w="9446260" h="4109085">
                <a:moveTo>
                  <a:pt x="9446006" y="3421761"/>
                </a:moveTo>
                <a:lnTo>
                  <a:pt x="9110472" y="2409444"/>
                </a:lnTo>
              </a:path>
              <a:path w="9446260" h="4109085">
                <a:moveTo>
                  <a:pt x="2540507" y="3565398"/>
                </a:moveTo>
                <a:lnTo>
                  <a:pt x="9297289" y="2426208"/>
                </a:lnTo>
              </a:path>
              <a:path w="9446260" h="4109085">
                <a:moveTo>
                  <a:pt x="3997070" y="0"/>
                </a:moveTo>
                <a:lnTo>
                  <a:pt x="3328416" y="2080514"/>
                </a:lnTo>
              </a:path>
              <a:path w="9446260" h="4109085">
                <a:moveTo>
                  <a:pt x="4894707" y="838200"/>
                </a:moveTo>
                <a:lnTo>
                  <a:pt x="1235964" y="1834388"/>
                </a:lnTo>
              </a:path>
              <a:path w="9446260" h="4109085">
                <a:moveTo>
                  <a:pt x="5176139" y="838200"/>
                </a:moveTo>
                <a:lnTo>
                  <a:pt x="4035552" y="2079625"/>
                </a:lnTo>
              </a:path>
              <a:path w="9446260" h="4109085">
                <a:moveTo>
                  <a:pt x="6362700" y="4572"/>
                </a:moveTo>
                <a:lnTo>
                  <a:pt x="6835012" y="2091817"/>
                </a:lnTo>
              </a:path>
              <a:path w="9446260" h="4109085">
                <a:moveTo>
                  <a:pt x="5669280" y="838200"/>
                </a:moveTo>
                <a:lnTo>
                  <a:pt x="7199503" y="1966341"/>
                </a:lnTo>
              </a:path>
              <a:path w="9446260" h="4109085">
                <a:moveTo>
                  <a:pt x="8844153" y="2074418"/>
                </a:moveTo>
                <a:lnTo>
                  <a:pt x="8513064" y="109728"/>
                </a:lnTo>
              </a:path>
              <a:path w="9446260" h="4109085">
                <a:moveTo>
                  <a:pt x="289559" y="124968"/>
                </a:moveTo>
                <a:lnTo>
                  <a:pt x="486283" y="2058162"/>
                </a:lnTo>
              </a:path>
              <a:path w="9446260" h="4109085">
                <a:moveTo>
                  <a:pt x="434593" y="2226564"/>
                </a:moveTo>
                <a:lnTo>
                  <a:pt x="0" y="3329686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07680" y="1673351"/>
            <a:ext cx="1559560" cy="64643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485775" marR="303530" indent="-175260">
              <a:lnSpc>
                <a:spcPct val="100000"/>
              </a:lnSpc>
              <a:spcBef>
                <a:spcPts val="240"/>
              </a:spcBef>
            </a:pPr>
            <a:r>
              <a:rPr sz="1800" spc="-5" dirty="0">
                <a:latin typeface="Calibri"/>
                <a:cs typeface="Calibri"/>
              </a:rPr>
              <a:t>Opé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  inutile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994647" y="2336292"/>
            <a:ext cx="190500" cy="844550"/>
          </a:xfrm>
          <a:custGeom>
            <a:avLst/>
            <a:gdLst/>
            <a:ahLst/>
            <a:cxnLst/>
            <a:rect l="l" t="t" r="r" b="b"/>
            <a:pathLst>
              <a:path w="190500" h="844550">
                <a:moveTo>
                  <a:pt x="189992" y="844423"/>
                </a:moveTo>
                <a:lnTo>
                  <a:pt x="0" y="0"/>
                </a:lnTo>
              </a:path>
            </a:pathLst>
          </a:custGeom>
          <a:ln w="6096">
            <a:solidFill>
              <a:srgbClr val="5B9BD4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433816" y="102107"/>
            <a:ext cx="3413760" cy="523240"/>
          </a:xfrm>
          <a:prstGeom prst="rect">
            <a:avLst/>
          </a:prstGeom>
          <a:solidFill>
            <a:srgbClr val="4471C4"/>
          </a:solidFill>
          <a:ln w="12192">
            <a:solidFill>
              <a:srgbClr val="2E528F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70"/>
              </a:spcBef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mais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pratique…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8515" y="2939795"/>
            <a:ext cx="11338560" cy="1009015"/>
            <a:chOff x="318515" y="2939795"/>
            <a:chExt cx="11338560" cy="1009015"/>
          </a:xfrm>
        </p:grpSpPr>
        <p:sp>
          <p:nvSpPr>
            <p:cNvPr id="20" name="object 20"/>
            <p:cNvSpPr/>
            <p:nvPr/>
          </p:nvSpPr>
          <p:spPr>
            <a:xfrm>
              <a:off x="2471927" y="3197351"/>
              <a:ext cx="1498600" cy="637540"/>
            </a:xfrm>
            <a:custGeom>
              <a:avLst/>
              <a:gdLst/>
              <a:ahLst/>
              <a:cxnLst/>
              <a:rect l="l" t="t" r="r" b="b"/>
              <a:pathLst>
                <a:path w="1498600" h="637539">
                  <a:moveTo>
                    <a:pt x="1391920" y="0"/>
                  </a:moveTo>
                  <a:lnTo>
                    <a:pt x="106172" y="0"/>
                  </a:lnTo>
                  <a:lnTo>
                    <a:pt x="64829" y="8338"/>
                  </a:lnTo>
                  <a:lnTo>
                    <a:pt x="31083" y="31083"/>
                  </a:lnTo>
                  <a:lnTo>
                    <a:pt x="8338" y="64829"/>
                  </a:lnTo>
                  <a:lnTo>
                    <a:pt x="0" y="106172"/>
                  </a:lnTo>
                  <a:lnTo>
                    <a:pt x="0" y="530860"/>
                  </a:lnTo>
                  <a:lnTo>
                    <a:pt x="8338" y="572202"/>
                  </a:lnTo>
                  <a:lnTo>
                    <a:pt x="31083" y="605948"/>
                  </a:lnTo>
                  <a:lnTo>
                    <a:pt x="64829" y="628693"/>
                  </a:lnTo>
                  <a:lnTo>
                    <a:pt x="106172" y="637032"/>
                  </a:lnTo>
                  <a:lnTo>
                    <a:pt x="1391920" y="637032"/>
                  </a:lnTo>
                  <a:lnTo>
                    <a:pt x="1433262" y="628693"/>
                  </a:lnTo>
                  <a:lnTo>
                    <a:pt x="1467008" y="605948"/>
                  </a:lnTo>
                  <a:lnTo>
                    <a:pt x="1489753" y="572202"/>
                  </a:lnTo>
                  <a:lnTo>
                    <a:pt x="1498092" y="530860"/>
                  </a:lnTo>
                  <a:lnTo>
                    <a:pt x="1498092" y="106172"/>
                  </a:lnTo>
                  <a:lnTo>
                    <a:pt x="1489753" y="64829"/>
                  </a:lnTo>
                  <a:lnTo>
                    <a:pt x="1467008" y="31083"/>
                  </a:lnTo>
                  <a:lnTo>
                    <a:pt x="1433262" y="8338"/>
                  </a:lnTo>
                  <a:lnTo>
                    <a:pt x="139192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471927" y="3197351"/>
              <a:ext cx="1498600" cy="637540"/>
            </a:xfrm>
            <a:custGeom>
              <a:avLst/>
              <a:gdLst/>
              <a:ahLst/>
              <a:cxnLst/>
              <a:rect l="l" t="t" r="r" b="b"/>
              <a:pathLst>
                <a:path w="1498600" h="637539">
                  <a:moveTo>
                    <a:pt x="0" y="106172"/>
                  </a:moveTo>
                  <a:lnTo>
                    <a:pt x="8338" y="64829"/>
                  </a:lnTo>
                  <a:lnTo>
                    <a:pt x="31083" y="31083"/>
                  </a:lnTo>
                  <a:lnTo>
                    <a:pt x="64829" y="8338"/>
                  </a:lnTo>
                  <a:lnTo>
                    <a:pt x="106172" y="0"/>
                  </a:lnTo>
                  <a:lnTo>
                    <a:pt x="1391920" y="0"/>
                  </a:lnTo>
                  <a:lnTo>
                    <a:pt x="1433262" y="8338"/>
                  </a:lnTo>
                  <a:lnTo>
                    <a:pt x="1467008" y="31083"/>
                  </a:lnTo>
                  <a:lnTo>
                    <a:pt x="1489753" y="64829"/>
                  </a:lnTo>
                  <a:lnTo>
                    <a:pt x="1498092" y="106172"/>
                  </a:lnTo>
                  <a:lnTo>
                    <a:pt x="1498092" y="530860"/>
                  </a:lnTo>
                  <a:lnTo>
                    <a:pt x="1489753" y="572202"/>
                  </a:lnTo>
                  <a:lnTo>
                    <a:pt x="1467008" y="605948"/>
                  </a:lnTo>
                  <a:lnTo>
                    <a:pt x="1433262" y="628693"/>
                  </a:lnTo>
                  <a:lnTo>
                    <a:pt x="1391920" y="637032"/>
                  </a:lnTo>
                  <a:lnTo>
                    <a:pt x="106172" y="637032"/>
                  </a:lnTo>
                  <a:lnTo>
                    <a:pt x="64829" y="628693"/>
                  </a:lnTo>
                  <a:lnTo>
                    <a:pt x="31083" y="605948"/>
                  </a:lnTo>
                  <a:lnTo>
                    <a:pt x="8338" y="572202"/>
                  </a:lnTo>
                  <a:lnTo>
                    <a:pt x="0" y="530860"/>
                  </a:lnTo>
                  <a:lnTo>
                    <a:pt x="0" y="106172"/>
                  </a:lnTo>
                  <a:close/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67527" y="3229355"/>
              <a:ext cx="1731645" cy="617220"/>
            </a:xfrm>
            <a:custGeom>
              <a:avLst/>
              <a:gdLst/>
              <a:ahLst/>
              <a:cxnLst/>
              <a:rect l="l" t="t" r="r" b="b"/>
              <a:pathLst>
                <a:path w="1731645" h="617220">
                  <a:moveTo>
                    <a:pt x="1628394" y="0"/>
                  </a:moveTo>
                  <a:lnTo>
                    <a:pt x="102870" y="0"/>
                  </a:lnTo>
                  <a:lnTo>
                    <a:pt x="62847" y="8090"/>
                  </a:lnTo>
                  <a:lnTo>
                    <a:pt x="30146" y="30146"/>
                  </a:lnTo>
                  <a:lnTo>
                    <a:pt x="8090" y="62847"/>
                  </a:lnTo>
                  <a:lnTo>
                    <a:pt x="0" y="102870"/>
                  </a:lnTo>
                  <a:lnTo>
                    <a:pt x="0" y="514350"/>
                  </a:lnTo>
                  <a:lnTo>
                    <a:pt x="8090" y="554372"/>
                  </a:lnTo>
                  <a:lnTo>
                    <a:pt x="30146" y="587073"/>
                  </a:lnTo>
                  <a:lnTo>
                    <a:pt x="62847" y="609129"/>
                  </a:lnTo>
                  <a:lnTo>
                    <a:pt x="102870" y="617220"/>
                  </a:lnTo>
                  <a:lnTo>
                    <a:pt x="1628394" y="617220"/>
                  </a:lnTo>
                  <a:lnTo>
                    <a:pt x="1668416" y="609129"/>
                  </a:lnTo>
                  <a:lnTo>
                    <a:pt x="1701117" y="587073"/>
                  </a:lnTo>
                  <a:lnTo>
                    <a:pt x="1723173" y="554372"/>
                  </a:lnTo>
                  <a:lnTo>
                    <a:pt x="1731264" y="514350"/>
                  </a:lnTo>
                  <a:lnTo>
                    <a:pt x="1731264" y="102870"/>
                  </a:lnTo>
                  <a:lnTo>
                    <a:pt x="1723173" y="62847"/>
                  </a:lnTo>
                  <a:lnTo>
                    <a:pt x="1701117" y="30146"/>
                  </a:lnTo>
                  <a:lnTo>
                    <a:pt x="1668416" y="8090"/>
                  </a:lnTo>
                  <a:lnTo>
                    <a:pt x="162839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67527" y="3229355"/>
              <a:ext cx="1731645" cy="617220"/>
            </a:xfrm>
            <a:custGeom>
              <a:avLst/>
              <a:gdLst/>
              <a:ahLst/>
              <a:cxnLst/>
              <a:rect l="l" t="t" r="r" b="b"/>
              <a:pathLst>
                <a:path w="1731645" h="617220">
                  <a:moveTo>
                    <a:pt x="0" y="102870"/>
                  </a:moveTo>
                  <a:lnTo>
                    <a:pt x="8090" y="62847"/>
                  </a:lnTo>
                  <a:lnTo>
                    <a:pt x="30146" y="30146"/>
                  </a:lnTo>
                  <a:lnTo>
                    <a:pt x="62847" y="8090"/>
                  </a:lnTo>
                  <a:lnTo>
                    <a:pt x="102870" y="0"/>
                  </a:lnTo>
                  <a:lnTo>
                    <a:pt x="1628394" y="0"/>
                  </a:lnTo>
                  <a:lnTo>
                    <a:pt x="1668416" y="8090"/>
                  </a:lnTo>
                  <a:lnTo>
                    <a:pt x="1701117" y="30146"/>
                  </a:lnTo>
                  <a:lnTo>
                    <a:pt x="1723173" y="62847"/>
                  </a:lnTo>
                  <a:lnTo>
                    <a:pt x="1731264" y="102870"/>
                  </a:lnTo>
                  <a:lnTo>
                    <a:pt x="1731264" y="514350"/>
                  </a:lnTo>
                  <a:lnTo>
                    <a:pt x="1723173" y="554372"/>
                  </a:lnTo>
                  <a:lnTo>
                    <a:pt x="1701117" y="587073"/>
                  </a:lnTo>
                  <a:lnTo>
                    <a:pt x="1668416" y="609129"/>
                  </a:lnTo>
                  <a:lnTo>
                    <a:pt x="1628394" y="617220"/>
                  </a:lnTo>
                  <a:lnTo>
                    <a:pt x="102870" y="617220"/>
                  </a:lnTo>
                  <a:lnTo>
                    <a:pt x="62847" y="609129"/>
                  </a:lnTo>
                  <a:lnTo>
                    <a:pt x="30146" y="587073"/>
                  </a:lnTo>
                  <a:lnTo>
                    <a:pt x="8090" y="554372"/>
                  </a:lnTo>
                  <a:lnTo>
                    <a:pt x="0" y="514350"/>
                  </a:lnTo>
                  <a:lnTo>
                    <a:pt x="0" y="10287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23732" y="3238499"/>
              <a:ext cx="1446530" cy="596265"/>
            </a:xfrm>
            <a:custGeom>
              <a:avLst/>
              <a:gdLst/>
              <a:ahLst/>
              <a:cxnLst/>
              <a:rect l="l" t="t" r="r" b="b"/>
              <a:pathLst>
                <a:path w="1446529" h="596264">
                  <a:moveTo>
                    <a:pt x="1346962" y="0"/>
                  </a:moveTo>
                  <a:lnTo>
                    <a:pt x="99314" y="0"/>
                  </a:lnTo>
                  <a:lnTo>
                    <a:pt x="60650" y="7802"/>
                  </a:lnTo>
                  <a:lnTo>
                    <a:pt x="29082" y="29083"/>
                  </a:lnTo>
                  <a:lnTo>
                    <a:pt x="7802" y="60650"/>
                  </a:lnTo>
                  <a:lnTo>
                    <a:pt x="0" y="99313"/>
                  </a:lnTo>
                  <a:lnTo>
                    <a:pt x="0" y="496569"/>
                  </a:lnTo>
                  <a:lnTo>
                    <a:pt x="7802" y="535233"/>
                  </a:lnTo>
                  <a:lnTo>
                    <a:pt x="29082" y="566801"/>
                  </a:lnTo>
                  <a:lnTo>
                    <a:pt x="60650" y="588081"/>
                  </a:lnTo>
                  <a:lnTo>
                    <a:pt x="99314" y="595883"/>
                  </a:lnTo>
                  <a:lnTo>
                    <a:pt x="1346962" y="595883"/>
                  </a:lnTo>
                  <a:lnTo>
                    <a:pt x="1385625" y="588081"/>
                  </a:lnTo>
                  <a:lnTo>
                    <a:pt x="1417193" y="566801"/>
                  </a:lnTo>
                  <a:lnTo>
                    <a:pt x="1438473" y="535233"/>
                  </a:lnTo>
                  <a:lnTo>
                    <a:pt x="1446276" y="496569"/>
                  </a:lnTo>
                  <a:lnTo>
                    <a:pt x="1446276" y="99313"/>
                  </a:lnTo>
                  <a:lnTo>
                    <a:pt x="1438473" y="60650"/>
                  </a:lnTo>
                  <a:lnTo>
                    <a:pt x="1417193" y="29083"/>
                  </a:lnTo>
                  <a:lnTo>
                    <a:pt x="1385625" y="7802"/>
                  </a:lnTo>
                  <a:lnTo>
                    <a:pt x="134696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523732" y="3238499"/>
              <a:ext cx="1446530" cy="596265"/>
            </a:xfrm>
            <a:custGeom>
              <a:avLst/>
              <a:gdLst/>
              <a:ahLst/>
              <a:cxnLst/>
              <a:rect l="l" t="t" r="r" b="b"/>
              <a:pathLst>
                <a:path w="1446529" h="596264">
                  <a:moveTo>
                    <a:pt x="0" y="99313"/>
                  </a:moveTo>
                  <a:lnTo>
                    <a:pt x="7802" y="60650"/>
                  </a:lnTo>
                  <a:lnTo>
                    <a:pt x="29082" y="29083"/>
                  </a:lnTo>
                  <a:lnTo>
                    <a:pt x="60650" y="7802"/>
                  </a:lnTo>
                  <a:lnTo>
                    <a:pt x="99314" y="0"/>
                  </a:lnTo>
                  <a:lnTo>
                    <a:pt x="1346962" y="0"/>
                  </a:lnTo>
                  <a:lnTo>
                    <a:pt x="1385625" y="7802"/>
                  </a:lnTo>
                  <a:lnTo>
                    <a:pt x="1417193" y="29083"/>
                  </a:lnTo>
                  <a:lnTo>
                    <a:pt x="1438473" y="60650"/>
                  </a:lnTo>
                  <a:lnTo>
                    <a:pt x="1446276" y="99313"/>
                  </a:lnTo>
                  <a:lnTo>
                    <a:pt x="1446276" y="496569"/>
                  </a:lnTo>
                  <a:lnTo>
                    <a:pt x="1438473" y="535233"/>
                  </a:lnTo>
                  <a:lnTo>
                    <a:pt x="1417193" y="566801"/>
                  </a:lnTo>
                  <a:lnTo>
                    <a:pt x="1385625" y="588081"/>
                  </a:lnTo>
                  <a:lnTo>
                    <a:pt x="1346962" y="595883"/>
                  </a:lnTo>
                  <a:lnTo>
                    <a:pt x="99314" y="595883"/>
                  </a:lnTo>
                  <a:lnTo>
                    <a:pt x="60650" y="588081"/>
                  </a:lnTo>
                  <a:lnTo>
                    <a:pt x="29082" y="566801"/>
                  </a:lnTo>
                  <a:lnTo>
                    <a:pt x="7802" y="535233"/>
                  </a:lnTo>
                  <a:lnTo>
                    <a:pt x="0" y="496569"/>
                  </a:lnTo>
                  <a:lnTo>
                    <a:pt x="0" y="99313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07998" y="3441191"/>
              <a:ext cx="9288145" cy="170815"/>
            </a:xfrm>
            <a:custGeom>
              <a:avLst/>
              <a:gdLst/>
              <a:ahLst/>
              <a:cxnLst/>
              <a:rect l="l" t="t" r="r" b="b"/>
              <a:pathLst>
                <a:path w="9288145" h="170814">
                  <a:moveTo>
                    <a:pt x="964057" y="75438"/>
                  </a:moveTo>
                  <a:lnTo>
                    <a:pt x="913765" y="50292"/>
                  </a:lnTo>
                  <a:lnTo>
                    <a:pt x="813181" y="0"/>
                  </a:lnTo>
                  <a:lnTo>
                    <a:pt x="813181" y="50292"/>
                  </a:lnTo>
                  <a:lnTo>
                    <a:pt x="0" y="50292"/>
                  </a:lnTo>
                  <a:lnTo>
                    <a:pt x="0" y="100584"/>
                  </a:lnTo>
                  <a:lnTo>
                    <a:pt x="813181" y="100584"/>
                  </a:lnTo>
                  <a:lnTo>
                    <a:pt x="813181" y="150876"/>
                  </a:lnTo>
                  <a:lnTo>
                    <a:pt x="913752" y="100584"/>
                  </a:lnTo>
                  <a:lnTo>
                    <a:pt x="964057" y="75438"/>
                  </a:lnTo>
                  <a:close/>
                </a:path>
                <a:path w="9288145" h="170814">
                  <a:moveTo>
                    <a:pt x="3811143" y="120789"/>
                  </a:moveTo>
                  <a:lnTo>
                    <a:pt x="3733419" y="120789"/>
                  </a:lnTo>
                  <a:lnTo>
                    <a:pt x="3708298" y="120789"/>
                  </a:lnTo>
                  <a:lnTo>
                    <a:pt x="3707511" y="170561"/>
                  </a:lnTo>
                  <a:lnTo>
                    <a:pt x="3811143" y="120789"/>
                  </a:lnTo>
                  <a:close/>
                </a:path>
                <a:path w="9288145" h="170814">
                  <a:moveTo>
                    <a:pt x="3859530" y="97536"/>
                  </a:moveTo>
                  <a:lnTo>
                    <a:pt x="3709924" y="19812"/>
                  </a:lnTo>
                  <a:lnTo>
                    <a:pt x="3709111" y="70091"/>
                  </a:lnTo>
                  <a:lnTo>
                    <a:pt x="2463165" y="50292"/>
                  </a:lnTo>
                  <a:lnTo>
                    <a:pt x="2462403" y="100584"/>
                  </a:lnTo>
                  <a:lnTo>
                    <a:pt x="3708311" y="120383"/>
                  </a:lnTo>
                  <a:lnTo>
                    <a:pt x="3733419" y="120383"/>
                  </a:lnTo>
                  <a:lnTo>
                    <a:pt x="3811968" y="120383"/>
                  </a:lnTo>
                  <a:lnTo>
                    <a:pt x="3859530" y="97536"/>
                  </a:lnTo>
                  <a:close/>
                </a:path>
                <a:path w="9288145" h="170814">
                  <a:moveTo>
                    <a:pt x="7017512" y="95250"/>
                  </a:moveTo>
                  <a:lnTo>
                    <a:pt x="6967347" y="70231"/>
                  </a:lnTo>
                  <a:lnTo>
                    <a:pt x="6866509" y="19939"/>
                  </a:lnTo>
                  <a:lnTo>
                    <a:pt x="6866585" y="70269"/>
                  </a:lnTo>
                  <a:lnTo>
                    <a:pt x="5591556" y="71882"/>
                  </a:lnTo>
                  <a:lnTo>
                    <a:pt x="5591556" y="122174"/>
                  </a:lnTo>
                  <a:lnTo>
                    <a:pt x="6866674" y="120561"/>
                  </a:lnTo>
                  <a:lnTo>
                    <a:pt x="6866763" y="170815"/>
                  </a:lnTo>
                  <a:lnTo>
                    <a:pt x="7017512" y="95250"/>
                  </a:lnTo>
                  <a:close/>
                </a:path>
                <a:path w="9288145" h="170814">
                  <a:moveTo>
                    <a:pt x="9287637" y="95250"/>
                  </a:moveTo>
                  <a:lnTo>
                    <a:pt x="9237345" y="70104"/>
                  </a:lnTo>
                  <a:lnTo>
                    <a:pt x="9136761" y="19812"/>
                  </a:lnTo>
                  <a:lnTo>
                    <a:pt x="9136761" y="70104"/>
                  </a:lnTo>
                  <a:lnTo>
                    <a:pt x="8462772" y="70104"/>
                  </a:lnTo>
                  <a:lnTo>
                    <a:pt x="8462772" y="120396"/>
                  </a:lnTo>
                  <a:lnTo>
                    <a:pt x="9136761" y="120396"/>
                  </a:lnTo>
                  <a:lnTo>
                    <a:pt x="9136761" y="170688"/>
                  </a:lnTo>
                  <a:lnTo>
                    <a:pt x="9237332" y="120396"/>
                  </a:lnTo>
                  <a:lnTo>
                    <a:pt x="9287637" y="9525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4611" y="3084575"/>
              <a:ext cx="1183005" cy="751840"/>
            </a:xfrm>
            <a:custGeom>
              <a:avLst/>
              <a:gdLst/>
              <a:ahLst/>
              <a:cxnLst/>
              <a:rect l="l" t="t" r="r" b="b"/>
              <a:pathLst>
                <a:path w="1183005" h="751839">
                  <a:moveTo>
                    <a:pt x="591312" y="0"/>
                  </a:moveTo>
                  <a:lnTo>
                    <a:pt x="534365" y="1719"/>
                  </a:lnTo>
                  <a:lnTo>
                    <a:pt x="478950" y="6772"/>
                  </a:lnTo>
                  <a:lnTo>
                    <a:pt x="425314" y="15001"/>
                  </a:lnTo>
                  <a:lnTo>
                    <a:pt x="373705" y="26250"/>
                  </a:lnTo>
                  <a:lnTo>
                    <a:pt x="324370" y="40360"/>
                  </a:lnTo>
                  <a:lnTo>
                    <a:pt x="277559" y="57175"/>
                  </a:lnTo>
                  <a:lnTo>
                    <a:pt x="233518" y="76537"/>
                  </a:lnTo>
                  <a:lnTo>
                    <a:pt x="192495" y="98290"/>
                  </a:lnTo>
                  <a:lnTo>
                    <a:pt x="154738" y="122275"/>
                  </a:lnTo>
                  <a:lnTo>
                    <a:pt x="120495" y="148336"/>
                  </a:lnTo>
                  <a:lnTo>
                    <a:pt x="90014" y="176315"/>
                  </a:lnTo>
                  <a:lnTo>
                    <a:pt x="63542" y="206055"/>
                  </a:lnTo>
                  <a:lnTo>
                    <a:pt x="41327" y="237399"/>
                  </a:lnTo>
                  <a:lnTo>
                    <a:pt x="10662" y="304268"/>
                  </a:lnTo>
                  <a:lnTo>
                    <a:pt x="0" y="375665"/>
                  </a:lnTo>
                  <a:lnTo>
                    <a:pt x="2706" y="411851"/>
                  </a:lnTo>
                  <a:lnTo>
                    <a:pt x="23618" y="481142"/>
                  </a:lnTo>
                  <a:lnTo>
                    <a:pt x="63542" y="545276"/>
                  </a:lnTo>
                  <a:lnTo>
                    <a:pt x="90014" y="575016"/>
                  </a:lnTo>
                  <a:lnTo>
                    <a:pt x="120495" y="602995"/>
                  </a:lnTo>
                  <a:lnTo>
                    <a:pt x="154738" y="629056"/>
                  </a:lnTo>
                  <a:lnTo>
                    <a:pt x="192495" y="653041"/>
                  </a:lnTo>
                  <a:lnTo>
                    <a:pt x="233518" y="674794"/>
                  </a:lnTo>
                  <a:lnTo>
                    <a:pt x="277559" y="694156"/>
                  </a:lnTo>
                  <a:lnTo>
                    <a:pt x="324370" y="710971"/>
                  </a:lnTo>
                  <a:lnTo>
                    <a:pt x="373705" y="725081"/>
                  </a:lnTo>
                  <a:lnTo>
                    <a:pt x="425314" y="736330"/>
                  </a:lnTo>
                  <a:lnTo>
                    <a:pt x="478950" y="744559"/>
                  </a:lnTo>
                  <a:lnTo>
                    <a:pt x="534365" y="749612"/>
                  </a:lnTo>
                  <a:lnTo>
                    <a:pt x="591312" y="751332"/>
                  </a:lnTo>
                  <a:lnTo>
                    <a:pt x="648258" y="749612"/>
                  </a:lnTo>
                  <a:lnTo>
                    <a:pt x="703673" y="744559"/>
                  </a:lnTo>
                  <a:lnTo>
                    <a:pt x="757309" y="736330"/>
                  </a:lnTo>
                  <a:lnTo>
                    <a:pt x="808918" y="725081"/>
                  </a:lnTo>
                  <a:lnTo>
                    <a:pt x="858253" y="710971"/>
                  </a:lnTo>
                  <a:lnTo>
                    <a:pt x="905064" y="694156"/>
                  </a:lnTo>
                  <a:lnTo>
                    <a:pt x="949105" y="674794"/>
                  </a:lnTo>
                  <a:lnTo>
                    <a:pt x="990128" y="653041"/>
                  </a:lnTo>
                  <a:lnTo>
                    <a:pt x="1027885" y="629056"/>
                  </a:lnTo>
                  <a:lnTo>
                    <a:pt x="1062128" y="602995"/>
                  </a:lnTo>
                  <a:lnTo>
                    <a:pt x="1092609" y="575016"/>
                  </a:lnTo>
                  <a:lnTo>
                    <a:pt x="1119081" y="545276"/>
                  </a:lnTo>
                  <a:lnTo>
                    <a:pt x="1141296" y="513932"/>
                  </a:lnTo>
                  <a:lnTo>
                    <a:pt x="1171961" y="447063"/>
                  </a:lnTo>
                  <a:lnTo>
                    <a:pt x="1182624" y="375665"/>
                  </a:lnTo>
                  <a:lnTo>
                    <a:pt x="1179917" y="339480"/>
                  </a:lnTo>
                  <a:lnTo>
                    <a:pt x="1159005" y="270189"/>
                  </a:lnTo>
                  <a:lnTo>
                    <a:pt x="1119081" y="206055"/>
                  </a:lnTo>
                  <a:lnTo>
                    <a:pt x="1092609" y="176315"/>
                  </a:lnTo>
                  <a:lnTo>
                    <a:pt x="1062128" y="148336"/>
                  </a:lnTo>
                  <a:lnTo>
                    <a:pt x="1027885" y="122275"/>
                  </a:lnTo>
                  <a:lnTo>
                    <a:pt x="990128" y="98290"/>
                  </a:lnTo>
                  <a:lnTo>
                    <a:pt x="949105" y="76537"/>
                  </a:lnTo>
                  <a:lnTo>
                    <a:pt x="905064" y="57175"/>
                  </a:lnTo>
                  <a:lnTo>
                    <a:pt x="858253" y="40360"/>
                  </a:lnTo>
                  <a:lnTo>
                    <a:pt x="808918" y="26250"/>
                  </a:lnTo>
                  <a:lnTo>
                    <a:pt x="757309" y="15001"/>
                  </a:lnTo>
                  <a:lnTo>
                    <a:pt x="703673" y="6772"/>
                  </a:lnTo>
                  <a:lnTo>
                    <a:pt x="648258" y="1719"/>
                  </a:lnTo>
                  <a:lnTo>
                    <a:pt x="59131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4611" y="3084575"/>
              <a:ext cx="1183005" cy="751840"/>
            </a:xfrm>
            <a:custGeom>
              <a:avLst/>
              <a:gdLst/>
              <a:ahLst/>
              <a:cxnLst/>
              <a:rect l="l" t="t" r="r" b="b"/>
              <a:pathLst>
                <a:path w="1183005" h="751839">
                  <a:moveTo>
                    <a:pt x="0" y="375665"/>
                  </a:moveTo>
                  <a:lnTo>
                    <a:pt x="10662" y="304268"/>
                  </a:lnTo>
                  <a:lnTo>
                    <a:pt x="41327" y="237399"/>
                  </a:lnTo>
                  <a:lnTo>
                    <a:pt x="63542" y="206055"/>
                  </a:lnTo>
                  <a:lnTo>
                    <a:pt x="90014" y="176315"/>
                  </a:lnTo>
                  <a:lnTo>
                    <a:pt x="120495" y="148336"/>
                  </a:lnTo>
                  <a:lnTo>
                    <a:pt x="154738" y="122275"/>
                  </a:lnTo>
                  <a:lnTo>
                    <a:pt x="192495" y="98290"/>
                  </a:lnTo>
                  <a:lnTo>
                    <a:pt x="233518" y="76537"/>
                  </a:lnTo>
                  <a:lnTo>
                    <a:pt x="277559" y="57175"/>
                  </a:lnTo>
                  <a:lnTo>
                    <a:pt x="324370" y="40360"/>
                  </a:lnTo>
                  <a:lnTo>
                    <a:pt x="373705" y="26250"/>
                  </a:lnTo>
                  <a:lnTo>
                    <a:pt x="425314" y="15001"/>
                  </a:lnTo>
                  <a:lnTo>
                    <a:pt x="478950" y="6772"/>
                  </a:lnTo>
                  <a:lnTo>
                    <a:pt x="534365" y="1719"/>
                  </a:lnTo>
                  <a:lnTo>
                    <a:pt x="591312" y="0"/>
                  </a:lnTo>
                  <a:lnTo>
                    <a:pt x="648258" y="1719"/>
                  </a:lnTo>
                  <a:lnTo>
                    <a:pt x="703673" y="6772"/>
                  </a:lnTo>
                  <a:lnTo>
                    <a:pt x="757309" y="15001"/>
                  </a:lnTo>
                  <a:lnTo>
                    <a:pt x="808918" y="26250"/>
                  </a:lnTo>
                  <a:lnTo>
                    <a:pt x="858253" y="40360"/>
                  </a:lnTo>
                  <a:lnTo>
                    <a:pt x="905064" y="57175"/>
                  </a:lnTo>
                  <a:lnTo>
                    <a:pt x="949105" y="76537"/>
                  </a:lnTo>
                  <a:lnTo>
                    <a:pt x="990128" y="98290"/>
                  </a:lnTo>
                  <a:lnTo>
                    <a:pt x="1027885" y="122275"/>
                  </a:lnTo>
                  <a:lnTo>
                    <a:pt x="1062128" y="148336"/>
                  </a:lnTo>
                  <a:lnTo>
                    <a:pt x="1092609" y="176315"/>
                  </a:lnTo>
                  <a:lnTo>
                    <a:pt x="1119081" y="206055"/>
                  </a:lnTo>
                  <a:lnTo>
                    <a:pt x="1141296" y="237399"/>
                  </a:lnTo>
                  <a:lnTo>
                    <a:pt x="1171961" y="304268"/>
                  </a:lnTo>
                  <a:lnTo>
                    <a:pt x="1182624" y="375665"/>
                  </a:lnTo>
                  <a:lnTo>
                    <a:pt x="1179917" y="411851"/>
                  </a:lnTo>
                  <a:lnTo>
                    <a:pt x="1159005" y="481142"/>
                  </a:lnTo>
                  <a:lnTo>
                    <a:pt x="1119081" y="545276"/>
                  </a:lnTo>
                  <a:lnTo>
                    <a:pt x="1092609" y="575016"/>
                  </a:lnTo>
                  <a:lnTo>
                    <a:pt x="1062128" y="602995"/>
                  </a:lnTo>
                  <a:lnTo>
                    <a:pt x="1027885" y="629056"/>
                  </a:lnTo>
                  <a:lnTo>
                    <a:pt x="990128" y="653041"/>
                  </a:lnTo>
                  <a:lnTo>
                    <a:pt x="949105" y="674794"/>
                  </a:lnTo>
                  <a:lnTo>
                    <a:pt x="905064" y="694156"/>
                  </a:lnTo>
                  <a:lnTo>
                    <a:pt x="858253" y="710971"/>
                  </a:lnTo>
                  <a:lnTo>
                    <a:pt x="808918" y="725081"/>
                  </a:lnTo>
                  <a:lnTo>
                    <a:pt x="757309" y="736330"/>
                  </a:lnTo>
                  <a:lnTo>
                    <a:pt x="703673" y="744559"/>
                  </a:lnTo>
                  <a:lnTo>
                    <a:pt x="648258" y="749612"/>
                  </a:lnTo>
                  <a:lnTo>
                    <a:pt x="591312" y="751332"/>
                  </a:lnTo>
                  <a:lnTo>
                    <a:pt x="534365" y="749612"/>
                  </a:lnTo>
                  <a:lnTo>
                    <a:pt x="478950" y="744559"/>
                  </a:lnTo>
                  <a:lnTo>
                    <a:pt x="425314" y="736330"/>
                  </a:lnTo>
                  <a:lnTo>
                    <a:pt x="373705" y="725081"/>
                  </a:lnTo>
                  <a:lnTo>
                    <a:pt x="324370" y="710971"/>
                  </a:lnTo>
                  <a:lnTo>
                    <a:pt x="277559" y="694156"/>
                  </a:lnTo>
                  <a:lnTo>
                    <a:pt x="233518" y="674794"/>
                  </a:lnTo>
                  <a:lnTo>
                    <a:pt x="192495" y="653041"/>
                  </a:lnTo>
                  <a:lnTo>
                    <a:pt x="154738" y="629056"/>
                  </a:lnTo>
                  <a:lnTo>
                    <a:pt x="120495" y="602995"/>
                  </a:lnTo>
                  <a:lnTo>
                    <a:pt x="90014" y="575016"/>
                  </a:lnTo>
                  <a:lnTo>
                    <a:pt x="63542" y="545276"/>
                  </a:lnTo>
                  <a:lnTo>
                    <a:pt x="41327" y="513932"/>
                  </a:lnTo>
                  <a:lnTo>
                    <a:pt x="10662" y="447063"/>
                  </a:lnTo>
                  <a:lnTo>
                    <a:pt x="0" y="375665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608563" y="2945891"/>
              <a:ext cx="1042669" cy="996950"/>
            </a:xfrm>
            <a:custGeom>
              <a:avLst/>
              <a:gdLst/>
              <a:ahLst/>
              <a:cxnLst/>
              <a:rect l="l" t="t" r="r" b="b"/>
              <a:pathLst>
                <a:path w="1042670" h="996950">
                  <a:moveTo>
                    <a:pt x="521207" y="0"/>
                  </a:moveTo>
                  <a:lnTo>
                    <a:pt x="0" y="996696"/>
                  </a:lnTo>
                  <a:lnTo>
                    <a:pt x="1042415" y="996696"/>
                  </a:lnTo>
                  <a:lnTo>
                    <a:pt x="52120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608563" y="2945891"/>
              <a:ext cx="1042669" cy="996950"/>
            </a:xfrm>
            <a:custGeom>
              <a:avLst/>
              <a:gdLst/>
              <a:ahLst/>
              <a:cxnLst/>
              <a:rect l="l" t="t" r="r" b="b"/>
              <a:pathLst>
                <a:path w="1042670" h="996950">
                  <a:moveTo>
                    <a:pt x="0" y="996696"/>
                  </a:moveTo>
                  <a:lnTo>
                    <a:pt x="521207" y="0"/>
                  </a:lnTo>
                  <a:lnTo>
                    <a:pt x="1042415" y="996696"/>
                  </a:lnTo>
                  <a:lnTo>
                    <a:pt x="0" y="996696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90804" y="3288614"/>
            <a:ext cx="6362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ée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775330" y="3338321"/>
            <a:ext cx="895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28538" y="3347973"/>
            <a:ext cx="895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88654" y="3356228"/>
            <a:ext cx="895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1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790046" y="3591305"/>
            <a:ext cx="708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oduit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804411" y="12742"/>
            <a:ext cx="2496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Spaghetti effet</a:t>
            </a:r>
          </a:p>
        </p:txBody>
      </p:sp>
    </p:spTree>
    <p:extLst>
      <p:ext uri="{BB962C8B-B14F-4D97-AF65-F5344CB8AC3E}">
        <p14:creationId xmlns:p14="http://schemas.microsoft.com/office/powerpoint/2010/main" val="2016801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851" y="1213103"/>
            <a:ext cx="4929073" cy="492073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" y="111470"/>
            <a:ext cx="3775740" cy="453970"/>
          </a:xfrm>
          <a:prstGeom prst="rect">
            <a:avLst/>
          </a:prstGeom>
          <a:solidFill>
            <a:srgbClr val="4471C4"/>
          </a:solidFill>
          <a:ln w="12191">
            <a:solidFill>
              <a:srgbClr val="2E528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0"/>
              </a:spcBef>
            </a:pPr>
            <a:r>
              <a:rPr sz="2800" spc="-5" dirty="0">
                <a:solidFill>
                  <a:srgbClr val="FFFFFF"/>
                </a:solidFill>
              </a:rPr>
              <a:t>Le</a:t>
            </a:r>
            <a:r>
              <a:rPr sz="2800" spc="-45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gaspillage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7455407" y="1679448"/>
            <a:ext cx="4191000" cy="3667125"/>
            <a:chOff x="7455407" y="1679448"/>
            <a:chExt cx="4191000" cy="366712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5407" y="1679448"/>
              <a:ext cx="4191000" cy="36671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970007" y="5024627"/>
              <a:ext cx="1553210" cy="304800"/>
            </a:xfrm>
            <a:custGeom>
              <a:avLst/>
              <a:gdLst/>
              <a:ahLst/>
              <a:cxnLst/>
              <a:rect l="l" t="t" r="r" b="b"/>
              <a:pathLst>
                <a:path w="1553209" h="304800">
                  <a:moveTo>
                    <a:pt x="1552955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1552955" y="304800"/>
                  </a:lnTo>
                  <a:lnTo>
                    <a:pt x="15529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237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2520" y="340503"/>
            <a:ext cx="476253" cy="19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933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4640CB-AD8A-4F45-8D8D-96C558851C94}" type="slidenum">
              <a:rPr lang="id-ID" smtClean="0"/>
              <a:pPr/>
              <a:t>15</a:t>
            </a:fld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4190987" y="2"/>
            <a:ext cx="3810027" cy="19047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4" name="Rectangle 3"/>
          <p:cNvSpPr/>
          <p:nvPr/>
        </p:nvSpPr>
        <p:spPr>
          <a:xfrm>
            <a:off x="1440000" y="6810024"/>
            <a:ext cx="9312000" cy="480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5" name="Rectangle 4"/>
          <p:cNvSpPr/>
          <p:nvPr/>
        </p:nvSpPr>
        <p:spPr>
          <a:xfrm>
            <a:off x="839416" y="240054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Le LEAN manufacturing</a:t>
            </a:r>
          </a:p>
          <a:p>
            <a:pPr algn="l"/>
            <a:endParaRPr lang="fr-F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  <a:p>
            <a:pPr algn="l"/>
            <a:r>
              <a:rPr lang="fr-F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Definition</a:t>
            </a:r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endParaRPr lang="id-ID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1419" y="1621883"/>
            <a:ext cx="11424592" cy="4360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3200" b="1" dirty="0">
                <a:latin typeface="Nyala" pitchFamily="2" charset="0"/>
              </a:rPr>
              <a:t>     Qu’est-ce que le Lean Manufacturing?</a:t>
            </a:r>
          </a:p>
          <a:p>
            <a:pPr lvl="1"/>
            <a:r>
              <a:rPr lang="fr-FR" sz="2667" dirty="0">
                <a:latin typeface="Nyala" pitchFamily="2" charset="0"/>
              </a:rPr>
              <a:t>Le Lean management est une approche systémique visant à tendre vers l'excellence opérationnelle</a:t>
            </a:r>
            <a:r>
              <a:rPr lang="fr-FR" altLang="fr-FR" sz="2667" dirty="0">
                <a:latin typeface="Nyala" pitchFamily="2" charset="0"/>
              </a:rPr>
              <a:t> </a:t>
            </a:r>
          </a:p>
          <a:p>
            <a:pPr lvl="1"/>
            <a:endParaRPr lang="fr-FR" altLang="fr-FR" sz="2667" b="1" dirty="0">
              <a:latin typeface="Nyala" pitchFamily="2" charset="0"/>
            </a:endParaRPr>
          </a:p>
          <a:p>
            <a:pPr marL="105831" lvl="1"/>
            <a:r>
              <a:rPr lang="fr-FR" altLang="fr-FR" sz="3200" b="1" dirty="0">
                <a:latin typeface="Nyala" pitchFamily="2" charset="0"/>
              </a:rPr>
              <a:t>     La Pensée Lean</a:t>
            </a:r>
          </a:p>
          <a:p>
            <a:pPr lvl="1"/>
            <a:r>
              <a:rPr lang="fr-FR" altLang="fr-FR" sz="2667" dirty="0">
                <a:latin typeface="Nyala" pitchFamily="2" charset="0"/>
              </a:rPr>
              <a:t>Identifier la chaîne de valeur pour mettre en évidence les gaspillages.</a:t>
            </a:r>
          </a:p>
          <a:p>
            <a:pPr lvl="1"/>
            <a:r>
              <a:rPr lang="fr-FR" altLang="fr-FR" sz="2667" dirty="0">
                <a:latin typeface="Nyala" pitchFamily="2" charset="0"/>
              </a:rPr>
              <a:t>Créer un flux pour réduire la taille de lots</a:t>
            </a:r>
          </a:p>
          <a:p>
            <a:pPr lvl="1"/>
            <a:r>
              <a:rPr lang="fr-FR" altLang="fr-FR" sz="2667" dirty="0">
                <a:latin typeface="Nyala" pitchFamily="2" charset="0"/>
              </a:rPr>
              <a:t>Produire seulement ce que le client a commandé.</a:t>
            </a:r>
          </a:p>
          <a:p>
            <a:pPr lvl="1"/>
            <a:r>
              <a:rPr lang="fr-FR" altLang="fr-FR" sz="2667" dirty="0">
                <a:latin typeface="Nyala" pitchFamily="2" charset="0"/>
              </a:rPr>
              <a:t>Rechercher perpétuellement la perfection, en améliorant </a:t>
            </a:r>
          </a:p>
          <a:p>
            <a:pPr lvl="1">
              <a:buFontTx/>
              <a:buNone/>
            </a:pPr>
            <a:r>
              <a:rPr lang="fr-FR" altLang="fr-FR" sz="2667" dirty="0">
                <a:latin typeface="Nyala" pitchFamily="2" charset="0"/>
              </a:rPr>
              <a:t> la qualité et en éliminant les gaspillages.</a:t>
            </a:r>
            <a:endParaRPr lang="fr-FR" sz="2400" dirty="0">
              <a:latin typeface="Nyala" pitchFamily="2" charset="0"/>
            </a:endParaRPr>
          </a:p>
        </p:txBody>
      </p:sp>
      <p:sp>
        <p:nvSpPr>
          <p:cNvPr id="42" name="Freeform 26"/>
          <p:cNvSpPr>
            <a:spLocks/>
          </p:cNvSpPr>
          <p:nvPr/>
        </p:nvSpPr>
        <p:spPr bwMode="auto">
          <a:xfrm>
            <a:off x="285710" y="3619502"/>
            <a:ext cx="285709" cy="365444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133" dirty="0">
              <a:solidFill>
                <a:sysClr val="windowText" lastClr="000000"/>
              </a:solidFill>
            </a:endParaRPr>
          </a:p>
        </p:txBody>
      </p:sp>
      <p:sp>
        <p:nvSpPr>
          <p:cNvPr id="43" name="Freeform 26"/>
          <p:cNvSpPr>
            <a:spLocks/>
          </p:cNvSpPr>
          <p:nvPr/>
        </p:nvSpPr>
        <p:spPr bwMode="auto">
          <a:xfrm>
            <a:off x="285710" y="1904990"/>
            <a:ext cx="285709" cy="365444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sz="2133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41" grpId="0"/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0987" y="2"/>
            <a:ext cx="3810027" cy="19047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4" name="Rectangle 3"/>
          <p:cNvSpPr/>
          <p:nvPr/>
        </p:nvSpPr>
        <p:spPr>
          <a:xfrm>
            <a:off x="1440000" y="6810024"/>
            <a:ext cx="9312000" cy="480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1528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733" dirty="0">
                <a:latin typeface="Nyala" pitchFamily="2" charset="0"/>
              </a:rPr>
              <a:t>Le LEAN manufacturing</a:t>
            </a:r>
          </a:p>
          <a:p>
            <a:pPr algn="l">
              <a:defRPr/>
            </a:pPr>
            <a:endParaRPr lang="fr-FR" sz="2800" b="1" dirty="0">
              <a:latin typeface="Nyala" pitchFamily="2" charset="0"/>
            </a:endParaRPr>
          </a:p>
          <a:p>
            <a:pPr algn="l">
              <a:defRPr/>
            </a:pPr>
            <a:r>
              <a:rPr lang="fr-FR" sz="2800" b="1" dirty="0">
                <a:latin typeface="Nyala" pitchFamily="2" charset="0"/>
              </a:rPr>
              <a:t>Types de Gaspillages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601787" y="1929744"/>
            <a:ext cx="5499843" cy="4077829"/>
            <a:chOff x="990967" y="1928110"/>
            <a:chExt cx="3717409" cy="2577570"/>
          </a:xfrm>
        </p:grpSpPr>
        <p:cxnSp>
          <p:nvCxnSpPr>
            <p:cNvPr id="11" name="Straight Connector 93"/>
            <p:cNvCxnSpPr/>
            <p:nvPr/>
          </p:nvCxnSpPr>
          <p:spPr>
            <a:xfrm rot="5400000" flipH="1" flipV="1">
              <a:off x="4054276" y="2581674"/>
              <a:ext cx="718104" cy="590096"/>
            </a:xfrm>
            <a:prstGeom prst="bentConnector3">
              <a:avLst>
                <a:gd name="adj1" fmla="val -496"/>
              </a:avLst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93"/>
            <p:cNvCxnSpPr/>
            <p:nvPr/>
          </p:nvCxnSpPr>
          <p:spPr>
            <a:xfrm rot="5400000">
              <a:off x="926963" y="3289147"/>
              <a:ext cx="718104" cy="590096"/>
            </a:xfrm>
            <a:prstGeom prst="bentConnector3">
              <a:avLst>
                <a:gd name="adj1" fmla="val -496"/>
              </a:avLst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4"/>
            <p:cNvCxnSpPr/>
            <p:nvPr/>
          </p:nvCxnSpPr>
          <p:spPr>
            <a:xfrm rot="16200000">
              <a:off x="1937433" y="2250366"/>
              <a:ext cx="297099" cy="80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04"/>
            <p:cNvCxnSpPr/>
            <p:nvPr/>
          </p:nvCxnSpPr>
          <p:spPr>
            <a:xfrm rot="16200000">
              <a:off x="3116555" y="2076256"/>
              <a:ext cx="297099" cy="80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04"/>
            <p:cNvCxnSpPr/>
            <p:nvPr/>
          </p:nvCxnSpPr>
          <p:spPr>
            <a:xfrm rot="5400000" flipV="1">
              <a:off x="2291170" y="4356727"/>
              <a:ext cx="297099" cy="80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04"/>
            <p:cNvCxnSpPr/>
            <p:nvPr/>
          </p:nvCxnSpPr>
          <p:spPr>
            <a:xfrm rot="5400000" flipV="1">
              <a:off x="3470291" y="4198674"/>
              <a:ext cx="297099" cy="807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393101" y="2381244"/>
            <a:ext cx="3750656" cy="3316513"/>
            <a:chOff x="1584453" y="2176969"/>
            <a:chExt cx="2535113" cy="2096347"/>
          </a:xfrm>
        </p:grpSpPr>
        <p:grpSp>
          <p:nvGrpSpPr>
            <p:cNvPr id="18" name="Group 1"/>
            <p:cNvGrpSpPr/>
            <p:nvPr/>
          </p:nvGrpSpPr>
          <p:grpSpPr>
            <a:xfrm rot="16200000">
              <a:off x="3433681" y="3037373"/>
              <a:ext cx="996232" cy="375538"/>
              <a:chOff x="5127480" y="5295120"/>
              <a:chExt cx="1938631" cy="594824"/>
            </a:xfrm>
          </p:grpSpPr>
          <p:sp>
            <p:nvSpPr>
              <p:cNvPr id="37" name="Oval 5"/>
              <p:cNvSpPr>
                <a:spLocks noChangeArrowheads="1"/>
              </p:cNvSpPr>
              <p:nvPr/>
            </p:nvSpPr>
            <p:spPr bwMode="auto">
              <a:xfrm>
                <a:off x="5127480" y="5295120"/>
                <a:ext cx="1938631" cy="594824"/>
              </a:xfrm>
              <a:prstGeom prst="ellipse">
                <a:avLst/>
              </a:prstGeom>
              <a:solidFill>
                <a:schemeClr val="accent6">
                  <a:lumMod val="90000"/>
                  <a:lumOff val="10000"/>
                  <a:alpha val="9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67">
                  <a:solidFill>
                    <a:srgbClr val="FF0000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  <p:sp>
            <p:nvSpPr>
              <p:cNvPr id="38" name="Freeform 6"/>
              <p:cNvSpPr>
                <a:spLocks/>
              </p:cNvSpPr>
              <p:nvPr/>
            </p:nvSpPr>
            <p:spPr bwMode="auto">
              <a:xfrm>
                <a:off x="5127480" y="5591805"/>
                <a:ext cx="1938631" cy="298139"/>
              </a:xfrm>
              <a:custGeom>
                <a:avLst/>
                <a:gdLst>
                  <a:gd name="T0" fmla="*/ 434 w 868"/>
                  <a:gd name="T1" fmla="*/ 102 h 133"/>
                  <a:gd name="T2" fmla="*/ 868 w 868"/>
                  <a:gd name="T3" fmla="*/ 0 h 133"/>
                  <a:gd name="T4" fmla="*/ 868 w 868"/>
                  <a:gd name="T5" fmla="*/ 0 h 133"/>
                  <a:gd name="T6" fmla="*/ 434 w 868"/>
                  <a:gd name="T7" fmla="*/ 133 h 133"/>
                  <a:gd name="T8" fmla="*/ 0 w 868"/>
                  <a:gd name="T9" fmla="*/ 0 h 133"/>
                  <a:gd name="T10" fmla="*/ 0 w 868"/>
                  <a:gd name="T11" fmla="*/ 0 h 133"/>
                  <a:gd name="T12" fmla="*/ 434 w 868"/>
                  <a:gd name="T13" fmla="*/ 10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8" h="133">
                    <a:moveTo>
                      <a:pt x="434" y="102"/>
                    </a:moveTo>
                    <a:cubicBezTo>
                      <a:pt x="644" y="102"/>
                      <a:pt x="821" y="59"/>
                      <a:pt x="868" y="0"/>
                    </a:cubicBezTo>
                    <a:cubicBezTo>
                      <a:pt x="868" y="0"/>
                      <a:pt x="868" y="0"/>
                      <a:pt x="868" y="0"/>
                    </a:cubicBezTo>
                    <a:cubicBezTo>
                      <a:pt x="868" y="74"/>
                      <a:pt x="674" y="133"/>
                      <a:pt x="434" y="133"/>
                    </a:cubicBezTo>
                    <a:cubicBezTo>
                      <a:pt x="194" y="133"/>
                      <a:pt x="0" y="7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7" y="59"/>
                      <a:pt x="224" y="102"/>
                      <a:pt x="434" y="102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67">
                  <a:solidFill>
                    <a:srgbClr val="FF0000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</p:grpSp>
        <p:grpSp>
          <p:nvGrpSpPr>
            <p:cNvPr id="19" name="Group 4"/>
            <p:cNvGrpSpPr/>
            <p:nvPr/>
          </p:nvGrpSpPr>
          <p:grpSpPr>
            <a:xfrm rot="16200000">
              <a:off x="2797324" y="2961709"/>
              <a:ext cx="1666615" cy="526121"/>
              <a:chOff x="4475937" y="4698842"/>
              <a:chExt cx="3243170" cy="833335"/>
            </a:xfrm>
          </p:grpSpPr>
          <p:sp>
            <p:nvSpPr>
              <p:cNvPr id="35" name="Oval 7"/>
              <p:cNvSpPr>
                <a:spLocks noChangeArrowheads="1"/>
              </p:cNvSpPr>
              <p:nvPr/>
            </p:nvSpPr>
            <p:spPr bwMode="auto">
              <a:xfrm>
                <a:off x="4475937" y="4698842"/>
                <a:ext cx="3243170" cy="833335"/>
              </a:xfrm>
              <a:prstGeom prst="ellipse">
                <a:avLst/>
              </a:prstGeom>
              <a:solidFill>
                <a:schemeClr val="accent5">
                  <a:lumMod val="90000"/>
                  <a:lumOff val="10000"/>
                  <a:alpha val="9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67">
                  <a:solidFill>
                    <a:srgbClr val="FF0000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  <p:sp>
            <p:nvSpPr>
              <p:cNvPr id="36" name="Freeform 8"/>
              <p:cNvSpPr>
                <a:spLocks/>
              </p:cNvSpPr>
              <p:nvPr/>
            </p:nvSpPr>
            <p:spPr bwMode="auto">
              <a:xfrm>
                <a:off x="4475937" y="5116237"/>
                <a:ext cx="3243170" cy="415940"/>
              </a:xfrm>
              <a:custGeom>
                <a:avLst/>
                <a:gdLst>
                  <a:gd name="T0" fmla="*/ 726 w 1452"/>
                  <a:gd name="T1" fmla="*/ 142 h 186"/>
                  <a:gd name="T2" fmla="*/ 1452 w 1452"/>
                  <a:gd name="T3" fmla="*/ 0 h 186"/>
                  <a:gd name="T4" fmla="*/ 1452 w 1452"/>
                  <a:gd name="T5" fmla="*/ 0 h 186"/>
                  <a:gd name="T6" fmla="*/ 726 w 1452"/>
                  <a:gd name="T7" fmla="*/ 186 h 186"/>
                  <a:gd name="T8" fmla="*/ 0 w 1452"/>
                  <a:gd name="T9" fmla="*/ 0 h 186"/>
                  <a:gd name="T10" fmla="*/ 0 w 1452"/>
                  <a:gd name="T11" fmla="*/ 0 h 186"/>
                  <a:gd name="T12" fmla="*/ 726 w 1452"/>
                  <a:gd name="T13" fmla="*/ 14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2" h="186">
                    <a:moveTo>
                      <a:pt x="726" y="142"/>
                    </a:moveTo>
                    <a:cubicBezTo>
                      <a:pt x="1078" y="142"/>
                      <a:pt x="1372" y="81"/>
                      <a:pt x="1452" y="0"/>
                    </a:cubicBezTo>
                    <a:cubicBezTo>
                      <a:pt x="1452" y="0"/>
                      <a:pt x="1452" y="0"/>
                      <a:pt x="1452" y="0"/>
                    </a:cubicBezTo>
                    <a:cubicBezTo>
                      <a:pt x="1452" y="103"/>
                      <a:pt x="1127" y="186"/>
                      <a:pt x="726" y="186"/>
                    </a:cubicBezTo>
                    <a:cubicBezTo>
                      <a:pt x="325" y="186"/>
                      <a:pt x="0" y="103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9" y="81"/>
                      <a:pt x="374" y="142"/>
                      <a:pt x="726" y="142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67">
                  <a:solidFill>
                    <a:srgbClr val="FF0000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</p:grpSp>
        <p:grpSp>
          <p:nvGrpSpPr>
            <p:cNvPr id="20" name="Group 7"/>
            <p:cNvGrpSpPr/>
            <p:nvPr/>
          </p:nvGrpSpPr>
          <p:grpSpPr>
            <a:xfrm rot="16200000">
              <a:off x="2274768" y="2916718"/>
              <a:ext cx="1979011" cy="616103"/>
              <a:chOff x="4171981" y="4047299"/>
              <a:chExt cx="3851083" cy="975860"/>
            </a:xfrm>
          </p:grpSpPr>
          <p:sp>
            <p:nvSpPr>
              <p:cNvPr id="33" name="Oval 9"/>
              <p:cNvSpPr>
                <a:spLocks noChangeArrowheads="1"/>
              </p:cNvSpPr>
              <p:nvPr/>
            </p:nvSpPr>
            <p:spPr bwMode="auto">
              <a:xfrm>
                <a:off x="4171981" y="4047299"/>
                <a:ext cx="3851083" cy="975860"/>
              </a:xfrm>
              <a:prstGeom prst="ellipse">
                <a:avLst/>
              </a:prstGeom>
              <a:solidFill>
                <a:schemeClr val="accent4">
                  <a:lumMod val="90000"/>
                  <a:lumOff val="10000"/>
                  <a:alpha val="9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67">
                  <a:solidFill>
                    <a:srgbClr val="FF0000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4171981" y="4533047"/>
                <a:ext cx="3851083" cy="490112"/>
              </a:xfrm>
              <a:custGeom>
                <a:avLst/>
                <a:gdLst>
                  <a:gd name="T0" fmla="*/ 862 w 1724"/>
                  <a:gd name="T1" fmla="*/ 168 h 219"/>
                  <a:gd name="T2" fmla="*/ 1724 w 1724"/>
                  <a:gd name="T3" fmla="*/ 0 h 219"/>
                  <a:gd name="T4" fmla="*/ 1724 w 1724"/>
                  <a:gd name="T5" fmla="*/ 1 h 219"/>
                  <a:gd name="T6" fmla="*/ 862 w 1724"/>
                  <a:gd name="T7" fmla="*/ 219 h 219"/>
                  <a:gd name="T8" fmla="*/ 0 w 1724"/>
                  <a:gd name="T9" fmla="*/ 1 h 219"/>
                  <a:gd name="T10" fmla="*/ 0 w 1724"/>
                  <a:gd name="T11" fmla="*/ 0 h 219"/>
                  <a:gd name="T12" fmla="*/ 862 w 1724"/>
                  <a:gd name="T13" fmla="*/ 16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4" h="219">
                    <a:moveTo>
                      <a:pt x="862" y="168"/>
                    </a:moveTo>
                    <a:cubicBezTo>
                      <a:pt x="1280" y="168"/>
                      <a:pt x="1630" y="96"/>
                      <a:pt x="1724" y="0"/>
                    </a:cubicBezTo>
                    <a:cubicBezTo>
                      <a:pt x="1724" y="1"/>
                      <a:pt x="1724" y="1"/>
                      <a:pt x="1724" y="1"/>
                    </a:cubicBezTo>
                    <a:cubicBezTo>
                      <a:pt x="1724" y="121"/>
                      <a:pt x="1338" y="219"/>
                      <a:pt x="862" y="219"/>
                    </a:cubicBezTo>
                    <a:cubicBezTo>
                      <a:pt x="386" y="219"/>
                      <a:pt x="0" y="12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94" y="96"/>
                      <a:pt x="444" y="168"/>
                      <a:pt x="862" y="168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67">
                  <a:solidFill>
                    <a:srgbClr val="FF0000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</p:grpSp>
        <p:grpSp>
          <p:nvGrpSpPr>
            <p:cNvPr id="21" name="Group 10"/>
            <p:cNvGrpSpPr/>
            <p:nvPr/>
          </p:nvGrpSpPr>
          <p:grpSpPr>
            <a:xfrm rot="16200000">
              <a:off x="1804754" y="2875773"/>
              <a:ext cx="2096347" cy="698740"/>
              <a:chOff x="4057088" y="3330311"/>
              <a:chExt cx="4079414" cy="1106751"/>
            </a:xfrm>
          </p:grpSpPr>
          <p:sp>
            <p:nvSpPr>
              <p:cNvPr id="31" name="Oval 11"/>
              <p:cNvSpPr>
                <a:spLocks noChangeArrowheads="1"/>
              </p:cNvSpPr>
              <p:nvPr/>
            </p:nvSpPr>
            <p:spPr bwMode="auto">
              <a:xfrm>
                <a:off x="4057088" y="3330311"/>
                <a:ext cx="4079414" cy="1106751"/>
              </a:xfrm>
              <a:prstGeom prst="ellipse">
                <a:avLst/>
              </a:prstGeom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</a:gra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67">
                  <a:solidFill>
                    <a:srgbClr val="FF0000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4057088" y="3884413"/>
                <a:ext cx="4079414" cy="552648"/>
              </a:xfrm>
              <a:custGeom>
                <a:avLst/>
                <a:gdLst>
                  <a:gd name="T0" fmla="*/ 913 w 1826"/>
                  <a:gd name="T1" fmla="*/ 189 h 248"/>
                  <a:gd name="T2" fmla="*/ 0 w 1826"/>
                  <a:gd name="T3" fmla="*/ 0 h 248"/>
                  <a:gd name="T4" fmla="*/ 0 w 1826"/>
                  <a:gd name="T5" fmla="*/ 0 h 248"/>
                  <a:gd name="T6" fmla="*/ 913 w 1826"/>
                  <a:gd name="T7" fmla="*/ 248 h 248"/>
                  <a:gd name="T8" fmla="*/ 1826 w 1826"/>
                  <a:gd name="T9" fmla="*/ 0 h 248"/>
                  <a:gd name="T10" fmla="*/ 1826 w 1826"/>
                  <a:gd name="T11" fmla="*/ 0 h 248"/>
                  <a:gd name="T12" fmla="*/ 913 w 1826"/>
                  <a:gd name="T13" fmla="*/ 18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6" h="248">
                    <a:moveTo>
                      <a:pt x="913" y="189"/>
                    </a:moveTo>
                    <a:cubicBezTo>
                      <a:pt x="471" y="189"/>
                      <a:pt x="100" y="109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7"/>
                      <a:pt x="409" y="248"/>
                      <a:pt x="913" y="248"/>
                    </a:cubicBezTo>
                    <a:cubicBezTo>
                      <a:pt x="1417" y="248"/>
                      <a:pt x="1826" y="137"/>
                      <a:pt x="1826" y="0"/>
                    </a:cubicBezTo>
                    <a:cubicBezTo>
                      <a:pt x="1826" y="0"/>
                      <a:pt x="1826" y="0"/>
                      <a:pt x="1826" y="0"/>
                    </a:cubicBezTo>
                    <a:cubicBezTo>
                      <a:pt x="1726" y="109"/>
                      <a:pt x="1355" y="189"/>
                      <a:pt x="913" y="189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67">
                  <a:solidFill>
                    <a:srgbClr val="FF0000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rot="16200000">
              <a:off x="1480080" y="2916260"/>
              <a:ext cx="1979011" cy="617021"/>
              <a:chOff x="4171981" y="2787843"/>
              <a:chExt cx="3851083" cy="977315"/>
            </a:xfrm>
          </p:grpSpPr>
          <p:sp>
            <p:nvSpPr>
              <p:cNvPr id="29" name="Oval 13"/>
              <p:cNvSpPr>
                <a:spLocks noChangeArrowheads="1"/>
              </p:cNvSpPr>
              <p:nvPr/>
            </p:nvSpPr>
            <p:spPr bwMode="auto">
              <a:xfrm>
                <a:off x="4171981" y="2787843"/>
                <a:ext cx="3851083" cy="977314"/>
              </a:xfrm>
              <a:prstGeom prst="ellipse">
                <a:avLst/>
              </a:prstGeom>
              <a:solidFill>
                <a:schemeClr val="accent4">
                  <a:lumMod val="90000"/>
                  <a:lumOff val="10000"/>
                  <a:alpha val="9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67">
                  <a:solidFill>
                    <a:srgbClr val="FF0000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4171981" y="3276501"/>
                <a:ext cx="3851083" cy="488657"/>
              </a:xfrm>
              <a:custGeom>
                <a:avLst/>
                <a:gdLst>
                  <a:gd name="T0" fmla="*/ 862 w 1724"/>
                  <a:gd name="T1" fmla="*/ 167 h 219"/>
                  <a:gd name="T2" fmla="*/ 0 w 1724"/>
                  <a:gd name="T3" fmla="*/ 0 h 219"/>
                  <a:gd name="T4" fmla="*/ 0 w 1724"/>
                  <a:gd name="T5" fmla="*/ 0 h 219"/>
                  <a:gd name="T6" fmla="*/ 862 w 1724"/>
                  <a:gd name="T7" fmla="*/ 219 h 219"/>
                  <a:gd name="T8" fmla="*/ 1724 w 1724"/>
                  <a:gd name="T9" fmla="*/ 0 h 219"/>
                  <a:gd name="T10" fmla="*/ 1724 w 1724"/>
                  <a:gd name="T11" fmla="*/ 0 h 219"/>
                  <a:gd name="T12" fmla="*/ 862 w 1724"/>
                  <a:gd name="T13" fmla="*/ 16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4" h="219">
                    <a:moveTo>
                      <a:pt x="862" y="167"/>
                    </a:moveTo>
                    <a:cubicBezTo>
                      <a:pt x="444" y="167"/>
                      <a:pt x="94" y="96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21"/>
                      <a:pt x="386" y="219"/>
                      <a:pt x="862" y="219"/>
                    </a:cubicBezTo>
                    <a:cubicBezTo>
                      <a:pt x="1338" y="219"/>
                      <a:pt x="1724" y="121"/>
                      <a:pt x="1724" y="0"/>
                    </a:cubicBezTo>
                    <a:cubicBezTo>
                      <a:pt x="1724" y="0"/>
                      <a:pt x="1724" y="0"/>
                      <a:pt x="1724" y="0"/>
                    </a:cubicBezTo>
                    <a:cubicBezTo>
                      <a:pt x="1630" y="96"/>
                      <a:pt x="1280" y="167"/>
                      <a:pt x="862" y="167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67">
                  <a:solidFill>
                    <a:srgbClr val="FF0000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</p:grpSp>
        <p:grpSp>
          <p:nvGrpSpPr>
            <p:cNvPr id="23" name="Group 16"/>
            <p:cNvGrpSpPr/>
            <p:nvPr/>
          </p:nvGrpSpPr>
          <p:grpSpPr>
            <a:xfrm rot="16200000">
              <a:off x="1269920" y="2961251"/>
              <a:ext cx="1666615" cy="527039"/>
              <a:chOff x="4475937" y="2278826"/>
              <a:chExt cx="3243170" cy="834790"/>
            </a:xfrm>
          </p:grpSpPr>
          <p:sp>
            <p:nvSpPr>
              <p:cNvPr id="27" name="Oval 15"/>
              <p:cNvSpPr>
                <a:spLocks noChangeArrowheads="1"/>
              </p:cNvSpPr>
              <p:nvPr/>
            </p:nvSpPr>
            <p:spPr bwMode="auto">
              <a:xfrm>
                <a:off x="4475937" y="2278826"/>
                <a:ext cx="3243170" cy="834789"/>
              </a:xfrm>
              <a:prstGeom prst="ellipse">
                <a:avLst/>
              </a:prstGeom>
              <a:solidFill>
                <a:schemeClr val="accent5">
                  <a:lumMod val="90000"/>
                  <a:lumOff val="10000"/>
                  <a:alpha val="90000"/>
                </a:schemeClr>
              </a:solidFill>
              <a:ln>
                <a:noFill/>
              </a:ln>
              <a:effectLst/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67">
                  <a:solidFill>
                    <a:srgbClr val="FF0000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  <p:sp>
            <p:nvSpPr>
              <p:cNvPr id="28" name="Freeform 16"/>
              <p:cNvSpPr>
                <a:spLocks/>
              </p:cNvSpPr>
              <p:nvPr/>
            </p:nvSpPr>
            <p:spPr bwMode="auto">
              <a:xfrm>
                <a:off x="4475937" y="2696221"/>
                <a:ext cx="3243170" cy="417395"/>
              </a:xfrm>
              <a:custGeom>
                <a:avLst/>
                <a:gdLst>
                  <a:gd name="T0" fmla="*/ 726 w 1452"/>
                  <a:gd name="T1" fmla="*/ 143 h 187"/>
                  <a:gd name="T2" fmla="*/ 0 w 1452"/>
                  <a:gd name="T3" fmla="*/ 0 h 187"/>
                  <a:gd name="T4" fmla="*/ 0 w 1452"/>
                  <a:gd name="T5" fmla="*/ 0 h 187"/>
                  <a:gd name="T6" fmla="*/ 726 w 1452"/>
                  <a:gd name="T7" fmla="*/ 187 h 187"/>
                  <a:gd name="T8" fmla="*/ 1452 w 1452"/>
                  <a:gd name="T9" fmla="*/ 0 h 187"/>
                  <a:gd name="T10" fmla="*/ 1452 w 1452"/>
                  <a:gd name="T11" fmla="*/ 0 h 187"/>
                  <a:gd name="T12" fmla="*/ 726 w 1452"/>
                  <a:gd name="T13" fmla="*/ 14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2" h="187">
                    <a:moveTo>
                      <a:pt x="726" y="143"/>
                    </a:moveTo>
                    <a:cubicBezTo>
                      <a:pt x="374" y="143"/>
                      <a:pt x="79" y="8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3"/>
                      <a:pt x="325" y="187"/>
                      <a:pt x="726" y="187"/>
                    </a:cubicBezTo>
                    <a:cubicBezTo>
                      <a:pt x="1127" y="187"/>
                      <a:pt x="1452" y="103"/>
                      <a:pt x="1452" y="0"/>
                    </a:cubicBezTo>
                    <a:cubicBezTo>
                      <a:pt x="1452" y="0"/>
                      <a:pt x="1452" y="0"/>
                      <a:pt x="1452" y="0"/>
                    </a:cubicBezTo>
                    <a:cubicBezTo>
                      <a:pt x="1372" y="82"/>
                      <a:pt x="1078" y="143"/>
                      <a:pt x="726" y="143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67">
                  <a:solidFill>
                    <a:srgbClr val="FF0000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</p:grpSp>
        <p:grpSp>
          <p:nvGrpSpPr>
            <p:cNvPr id="24" name="Group 19"/>
            <p:cNvGrpSpPr/>
            <p:nvPr/>
          </p:nvGrpSpPr>
          <p:grpSpPr>
            <a:xfrm rot="16200000">
              <a:off x="1268597" y="3042883"/>
              <a:ext cx="996232" cy="364520"/>
              <a:chOff x="5127480" y="1874520"/>
              <a:chExt cx="1938631" cy="577372"/>
            </a:xfrm>
          </p:grpSpPr>
          <p:sp>
            <p:nvSpPr>
              <p:cNvPr id="25" name="Oval 17"/>
              <p:cNvSpPr>
                <a:spLocks noChangeArrowheads="1"/>
              </p:cNvSpPr>
              <p:nvPr/>
            </p:nvSpPr>
            <p:spPr bwMode="auto">
              <a:xfrm>
                <a:off x="5127480" y="1874520"/>
                <a:ext cx="1938631" cy="577372"/>
              </a:xfrm>
              <a:prstGeom prst="ellipse">
                <a:avLst/>
              </a:prstGeom>
              <a:solidFill>
                <a:schemeClr val="accent6">
                  <a:lumMod val="90000"/>
                  <a:lumOff val="10000"/>
                  <a:alpha val="9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67">
                  <a:solidFill>
                    <a:srgbClr val="FF0000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  <p:sp>
            <p:nvSpPr>
              <p:cNvPr id="26" name="Freeform 18"/>
              <p:cNvSpPr>
                <a:spLocks/>
              </p:cNvSpPr>
              <p:nvPr/>
            </p:nvSpPr>
            <p:spPr bwMode="auto">
              <a:xfrm>
                <a:off x="5127480" y="2162479"/>
                <a:ext cx="1938631" cy="289413"/>
              </a:xfrm>
              <a:custGeom>
                <a:avLst/>
                <a:gdLst>
                  <a:gd name="T0" fmla="*/ 434 w 868"/>
                  <a:gd name="T1" fmla="*/ 100 h 130"/>
                  <a:gd name="T2" fmla="*/ 0 w 868"/>
                  <a:gd name="T3" fmla="*/ 0 h 130"/>
                  <a:gd name="T4" fmla="*/ 0 w 868"/>
                  <a:gd name="T5" fmla="*/ 1 h 130"/>
                  <a:gd name="T6" fmla="*/ 434 w 868"/>
                  <a:gd name="T7" fmla="*/ 130 h 130"/>
                  <a:gd name="T8" fmla="*/ 868 w 868"/>
                  <a:gd name="T9" fmla="*/ 1 h 130"/>
                  <a:gd name="T10" fmla="*/ 868 w 868"/>
                  <a:gd name="T11" fmla="*/ 0 h 130"/>
                  <a:gd name="T12" fmla="*/ 434 w 868"/>
                  <a:gd name="T13" fmla="*/ 10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68" h="130">
                    <a:moveTo>
                      <a:pt x="434" y="100"/>
                    </a:moveTo>
                    <a:cubicBezTo>
                      <a:pt x="224" y="100"/>
                      <a:pt x="47" y="57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72"/>
                      <a:pt x="194" y="130"/>
                      <a:pt x="434" y="130"/>
                    </a:cubicBezTo>
                    <a:cubicBezTo>
                      <a:pt x="674" y="130"/>
                      <a:pt x="868" y="72"/>
                      <a:pt x="868" y="1"/>
                    </a:cubicBezTo>
                    <a:cubicBezTo>
                      <a:pt x="868" y="0"/>
                      <a:pt x="868" y="0"/>
                      <a:pt x="868" y="0"/>
                    </a:cubicBezTo>
                    <a:cubicBezTo>
                      <a:pt x="821" y="57"/>
                      <a:pt x="644" y="100"/>
                      <a:pt x="434" y="100"/>
                    </a:cubicBez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2667">
                  <a:solidFill>
                    <a:srgbClr val="FF0000"/>
                  </a:solidFill>
                  <a:latin typeface="Roboto" pitchFamily="2" charset="0"/>
                  <a:ea typeface="Roboto" pitchFamily="2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1142966" y="1333487"/>
            <a:ext cx="9048813" cy="5203157"/>
            <a:chOff x="-47797" y="1595339"/>
            <a:chExt cx="6116200" cy="3288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0" name="Rectangle 39"/>
            <p:cNvSpPr/>
            <p:nvPr/>
          </p:nvSpPr>
          <p:spPr>
            <a:xfrm>
              <a:off x="-47797" y="3943425"/>
              <a:ext cx="1802671" cy="361244"/>
            </a:xfrm>
            <a:prstGeom prst="rect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2133" dirty="0">
                  <a:solidFill>
                    <a:srgbClr val="FF0000"/>
                  </a:solidFill>
                  <a:latin typeface="Nyala" pitchFamily="2" charset="0"/>
                </a:rPr>
                <a:t>Production excessive</a:t>
              </a:r>
            </a:p>
            <a:p>
              <a:pPr algn="ctr"/>
              <a:endParaRPr lang="id-ID" sz="1200" dirty="0">
                <a:solidFill>
                  <a:srgbClr val="FF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46681" y="4605706"/>
              <a:ext cx="1938959" cy="278516"/>
            </a:xfrm>
            <a:prstGeom prst="rect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altLang="fr-FR" sz="2133" dirty="0">
                  <a:solidFill>
                    <a:srgbClr val="FF0000"/>
                  </a:solidFill>
                  <a:latin typeface="Nyala" pitchFamily="2" charset="0"/>
                </a:rPr>
                <a:t>Déplacements inutiles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06875" y="4485291"/>
              <a:ext cx="2143617" cy="252379"/>
            </a:xfrm>
            <a:prstGeom prst="rect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2133" dirty="0">
                  <a:solidFill>
                    <a:srgbClr val="FF0000"/>
                  </a:solidFill>
                  <a:latin typeface="Nyala" pitchFamily="2" charset="0"/>
                </a:rPr>
                <a:t>Mouvements inutiles</a:t>
              </a:r>
            </a:p>
            <a:p>
              <a:pPr algn="ctr"/>
              <a:endParaRPr lang="id-ID" sz="1200" dirty="0">
                <a:solidFill>
                  <a:srgbClr val="FF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36971" y="2137204"/>
              <a:ext cx="1931432" cy="361243"/>
            </a:xfrm>
            <a:prstGeom prst="rect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altLang="fr-FR" sz="2133" dirty="0">
                  <a:solidFill>
                    <a:srgbClr val="FF0000"/>
                  </a:solidFill>
                  <a:latin typeface="Nyala" pitchFamily="2" charset="0"/>
                </a:rPr>
                <a:t>Étape sans valeur ajoutée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39824" y="1775960"/>
              <a:ext cx="1392080" cy="301037"/>
            </a:xfrm>
            <a:prstGeom prst="rect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2400" dirty="0">
                  <a:solidFill>
                    <a:srgbClr val="FF0000"/>
                  </a:solidFill>
                  <a:latin typeface="Nyala" pitchFamily="2" charset="0"/>
                </a:rPr>
                <a:t>Stocks excessifs</a:t>
              </a:r>
            </a:p>
            <a:p>
              <a:pPr algn="ctr"/>
              <a:endParaRPr lang="id-ID" sz="1600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913731" y="1595339"/>
              <a:ext cx="1352002" cy="301037"/>
            </a:xfrm>
            <a:prstGeom prst="rect">
              <a:avLst/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fr-FR" sz="2133" dirty="0">
                  <a:solidFill>
                    <a:srgbClr val="FF0000"/>
                  </a:solidFill>
                  <a:latin typeface="Nyala" pitchFamily="2" charset="0"/>
                </a:rPr>
                <a:t>Défauts, déchets</a:t>
              </a:r>
            </a:p>
            <a:p>
              <a:pPr algn="ctr"/>
              <a:endParaRPr lang="id-ID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81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F7B0E-F626-4FF8-A38B-CC9A7B3C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-20573"/>
            <a:ext cx="10425785" cy="553998"/>
          </a:xfrm>
        </p:spPr>
        <p:txBody>
          <a:bodyPr/>
          <a:lstStyle/>
          <a:p>
            <a:r>
              <a:rPr lang="fr-FR" dirty="0"/>
              <a:t>Réduire les délais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DFD9C5-0FB1-AB3F-0660-A599169453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881"/>
          <a:stretch/>
        </p:blipFill>
        <p:spPr>
          <a:xfrm>
            <a:off x="1219200" y="1600200"/>
            <a:ext cx="8467725" cy="47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30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ix benefits of business process management">
            <a:extLst>
              <a:ext uri="{FF2B5EF4-FFF2-40B4-BE49-F238E27FC236}">
                <a16:creationId xmlns:a16="http://schemas.microsoft.com/office/drawing/2014/main" id="{95BCA4B4-ECFB-0D03-F457-90D033FD8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28303"/>
            <a:ext cx="3501320" cy="242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42E8E2C-7DAB-F391-1DB9-8C9769C96270}"/>
              </a:ext>
            </a:extLst>
          </p:cNvPr>
          <p:cNvSpPr txBox="1"/>
          <p:nvPr/>
        </p:nvSpPr>
        <p:spPr>
          <a:xfrm>
            <a:off x="1676400" y="2921168"/>
            <a:ext cx="6094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spc="-10" dirty="0"/>
              <a:t>VSM ou BPM </a:t>
            </a:r>
          </a:p>
        </p:txBody>
      </p:sp>
    </p:spTree>
    <p:extLst>
      <p:ext uri="{BB962C8B-B14F-4D97-AF65-F5344CB8AC3E}">
        <p14:creationId xmlns:p14="http://schemas.microsoft.com/office/powerpoint/2010/main" val="475716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B6620-4012-CFC7-F724-17BFA45E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-20573"/>
            <a:ext cx="10425785" cy="553998"/>
          </a:xfrm>
        </p:spPr>
        <p:txBody>
          <a:bodyPr/>
          <a:lstStyle/>
          <a:p>
            <a:r>
              <a:rPr lang="fr-FR" dirty="0"/>
              <a:t>La Value Stream Mapping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9ED6B8-11F3-1785-2D65-AF5F4BA520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9B9C28-40BB-5B93-76D9-42E18B318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86" y="1120521"/>
            <a:ext cx="73342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99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6A358E-EE09-422A-987E-ADD370742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Antoine Harfouche, PhD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9EB770-0BEE-4B52-914B-5672F46C7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01CF334-2D5C-4859-84A6-CA7E6E43FAEB}" type="slidenum">
              <a:rPr lang="fr-FR" noProof="0" smtClean="0"/>
              <a:t>2</a:t>
            </a:fld>
            <a:endParaRPr lang="fr-FR" noProof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CD20455B-56A9-4A68-83BE-A8F4950483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9412" y="1111250"/>
            <a:ext cx="10049319" cy="4984750"/>
          </a:xfrm>
          <a:noFill/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fr-FR" sz="2000" dirty="0"/>
              <a:t> Professor at </a:t>
            </a:r>
            <a:r>
              <a:rPr lang="fr-FR" sz="2000" dirty="0" err="1"/>
              <a:t>University</a:t>
            </a:r>
            <a:r>
              <a:rPr lang="fr-FR" sz="2000" dirty="0"/>
              <a:t> PN </a:t>
            </a:r>
            <a:endParaRPr lang="en-US" sz="2000" dirty="0"/>
          </a:p>
          <a:p>
            <a:pPr marL="7143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Background : PhD in IS and Big Data Analytics</a:t>
            </a:r>
          </a:p>
          <a:p>
            <a:pPr marL="1590675"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2000" dirty="0" err="1">
                <a:solidFill>
                  <a:srgbClr val="1F4E79"/>
                </a:solidFill>
              </a:rPr>
              <a:t>Aera</a:t>
            </a:r>
            <a:r>
              <a:rPr lang="en-US" sz="2000" dirty="0">
                <a:solidFill>
                  <a:srgbClr val="1F4E79"/>
                </a:solidFill>
              </a:rPr>
              <a:t> of expertise: Artificial Intelligence and IS</a:t>
            </a:r>
          </a:p>
          <a:p>
            <a:pPr marL="9906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       20 years of teaching and research </a:t>
            </a:r>
          </a:p>
          <a:p>
            <a:pPr marL="6286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 Papers published in: Annals of Operation Research, IT&amp; People, Journal of Enterprise Information Management, Journal of Organizational and End User Computing, RAM,…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Project SCHOPPER, VRAILEXIA, PALEOMOB…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6138888-743A-4634-8630-E93AC62C17A4}"/>
              </a:ext>
            </a:extLst>
          </p:cNvPr>
          <p:cNvSpPr/>
          <p:nvPr/>
        </p:nvSpPr>
        <p:spPr>
          <a:xfrm rot="18878567">
            <a:off x="8291847" y="-622418"/>
            <a:ext cx="3795832" cy="3456000"/>
          </a:xfrm>
          <a:prstGeom prst="rect">
            <a:avLst/>
          </a:prstGeom>
          <a:solidFill>
            <a:srgbClr val="F26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C6DFD34-BDEE-4098-9B50-B848C94C1D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24" y="3639012"/>
            <a:ext cx="648072" cy="64807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10A3B811-D528-4C17-BED5-1B57A02A37C4}"/>
              </a:ext>
            </a:extLst>
          </p:cNvPr>
          <p:cNvSpPr/>
          <p:nvPr/>
        </p:nvSpPr>
        <p:spPr>
          <a:xfrm>
            <a:off x="7176864" y="5123650"/>
            <a:ext cx="4647483" cy="1433873"/>
          </a:xfrm>
          <a:prstGeom prst="roundRect">
            <a:avLst>
              <a:gd name="adj" fmla="val 19184"/>
            </a:avLst>
          </a:prstGeom>
          <a:noFill/>
          <a:ln>
            <a:solidFill>
              <a:srgbClr val="F26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fr-FR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C2329-BE1C-4CF7-9174-AB15446AA52D}"/>
              </a:ext>
            </a:extLst>
          </p:cNvPr>
          <p:cNvSpPr/>
          <p:nvPr/>
        </p:nvSpPr>
        <p:spPr>
          <a:xfrm rot="2772088">
            <a:off x="-651586" y="1750368"/>
            <a:ext cx="2977093" cy="2990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Picture of </a:t>
            </a:r>
            <a:r>
              <a:rPr lang="fr-FR" dirty="0" err="1"/>
              <a:t>person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8F7BBB-80B0-471A-97B0-CF2F51647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563" y="473490"/>
            <a:ext cx="1860276" cy="585987"/>
          </a:xfrm>
          <a:prstGeom prst="rect">
            <a:avLst/>
          </a:prstGeom>
        </p:spPr>
      </p:pic>
      <p:pic>
        <p:nvPicPr>
          <p:cNvPr id="10" name="Image 9" descr="Une image contenant jeu, basket-ball, dessin, base-ball&#10;&#10;Description générée automatiquement">
            <a:extLst>
              <a:ext uri="{FF2B5EF4-FFF2-40B4-BE49-F238E27FC236}">
                <a16:creationId xmlns:a16="http://schemas.microsoft.com/office/drawing/2014/main" id="{D2BF14D4-D1E1-408E-A4CA-B4F9880C19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714" y="1226477"/>
            <a:ext cx="1571303" cy="1497975"/>
          </a:xfrm>
          <a:prstGeom prst="rect">
            <a:avLst/>
          </a:prstGeom>
        </p:spPr>
      </p:pic>
      <p:pic>
        <p:nvPicPr>
          <p:cNvPr id="14" name="Image 13" descr="Une image contenant personne, bâtiment, homme, debout&#10;&#10;Description générée automatiquement">
            <a:extLst>
              <a:ext uri="{FF2B5EF4-FFF2-40B4-BE49-F238E27FC236}">
                <a16:creationId xmlns:a16="http://schemas.microsoft.com/office/drawing/2014/main" id="{988A314F-A66B-4B02-BCD7-68AB6C47E20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7" t="13051" r="30246" b="31136"/>
          <a:stretch/>
        </p:blipFill>
        <p:spPr>
          <a:xfrm>
            <a:off x="0" y="2248545"/>
            <a:ext cx="1970581" cy="1940886"/>
          </a:xfrm>
          <a:prstGeom prst="rect">
            <a:avLst/>
          </a:prstGeom>
        </p:spPr>
      </p:pic>
      <p:pic>
        <p:nvPicPr>
          <p:cNvPr id="18" name="Image 1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DA1160A-3ED9-42B9-85AF-F101661C54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95" y="466612"/>
            <a:ext cx="1654210" cy="63066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43BFCC-06D5-0B98-4C0E-FCB037CD9B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4800" y="5144650"/>
            <a:ext cx="2931217" cy="130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66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1C2334-D5A3-7E60-A324-9B89BF38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-20573"/>
            <a:ext cx="3003093" cy="553998"/>
          </a:xfrm>
        </p:spPr>
        <p:txBody>
          <a:bodyPr/>
          <a:lstStyle/>
          <a:p>
            <a:r>
              <a:rPr lang="fr-FR" dirty="0"/>
              <a:t>Lidl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7390498A-10F2-8EB3-3D67-75703CB214AC}"/>
              </a:ext>
            </a:extLst>
          </p:cNvPr>
          <p:cNvSpPr txBox="1">
            <a:spLocks/>
          </p:cNvSpPr>
          <p:nvPr/>
        </p:nvSpPr>
        <p:spPr>
          <a:xfrm>
            <a:off x="7239000" y="152400"/>
            <a:ext cx="300309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fr-FR" dirty="0"/>
              <a:t>Monoprix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7D57EA5-D61F-55FC-AD56-A8022973794E}"/>
              </a:ext>
            </a:extLst>
          </p:cNvPr>
          <p:cNvCxnSpPr/>
          <p:nvPr/>
        </p:nvCxnSpPr>
        <p:spPr>
          <a:xfrm>
            <a:off x="5562600" y="0"/>
            <a:ext cx="152400" cy="640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6F2DA205-ACF0-7CD3-696F-FD200580B115}"/>
              </a:ext>
            </a:extLst>
          </p:cNvPr>
          <p:cNvSpPr txBox="1"/>
          <p:nvPr/>
        </p:nvSpPr>
        <p:spPr>
          <a:xfrm>
            <a:off x="6324600" y="1257432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Stratégie:</a:t>
            </a:r>
          </a:p>
          <a:p>
            <a:endParaRPr lang="fr-FR" dirty="0"/>
          </a:p>
          <a:p>
            <a:r>
              <a:rPr lang="fr-FR" dirty="0"/>
              <a:t>City </a:t>
            </a:r>
            <a:r>
              <a:rPr lang="fr-FR" dirty="0" err="1"/>
              <a:t>market</a:t>
            </a:r>
            <a:r>
              <a:rPr lang="fr-FR" dirty="0"/>
              <a:t> / animation &amp; services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D6A523-0768-D0C8-C1C5-072E87DBC589}"/>
              </a:ext>
            </a:extLst>
          </p:cNvPr>
          <p:cNvSpPr txBox="1"/>
          <p:nvPr/>
        </p:nvSpPr>
        <p:spPr>
          <a:xfrm>
            <a:off x="1219200" y="2611373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Process:</a:t>
            </a:r>
          </a:p>
          <a:p>
            <a:r>
              <a:rPr lang="fr-FR" dirty="0"/>
              <a:t>Moins d’employés</a:t>
            </a:r>
          </a:p>
          <a:p>
            <a:r>
              <a:rPr lang="fr-FR" dirty="0"/>
              <a:t>Plus chargés (commande, </a:t>
            </a:r>
            <a:r>
              <a:rPr lang="fr-FR" dirty="0" err="1"/>
              <a:t>merchandizing</a:t>
            </a:r>
            <a:r>
              <a:rPr lang="fr-FR" dirty="0"/>
              <a:t>, </a:t>
            </a:r>
            <a:r>
              <a:rPr lang="fr-FR" dirty="0" err="1"/>
              <a:t>caiss</a:t>
            </a:r>
            <a:r>
              <a:rPr lang="fr-FR" dirty="0"/>
              <a:t>…)</a:t>
            </a:r>
          </a:p>
          <a:p>
            <a:r>
              <a:rPr lang="fr-FR" dirty="0"/>
              <a:t>8 employés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A294466-9B55-DEC1-F394-4300224EF811}"/>
              </a:ext>
            </a:extLst>
          </p:cNvPr>
          <p:cNvSpPr txBox="1"/>
          <p:nvPr/>
        </p:nvSpPr>
        <p:spPr>
          <a:xfrm>
            <a:off x="1676400" y="1295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Stratégie:</a:t>
            </a:r>
          </a:p>
          <a:p>
            <a:endParaRPr lang="fr-FR" dirty="0"/>
          </a:p>
          <a:p>
            <a:r>
              <a:rPr lang="fr-FR" dirty="0"/>
              <a:t>Le moins cher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C11F00D-97F2-E4FD-F25D-3227AF13AC8A}"/>
              </a:ext>
            </a:extLst>
          </p:cNvPr>
          <p:cNvSpPr txBox="1"/>
          <p:nvPr/>
        </p:nvSpPr>
        <p:spPr>
          <a:xfrm>
            <a:off x="6400800" y="2565206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Process:</a:t>
            </a:r>
          </a:p>
          <a:p>
            <a:r>
              <a:rPr lang="fr-FR" dirty="0"/>
              <a:t>Plus d’employés (experts pour offrir des conseils)</a:t>
            </a:r>
          </a:p>
          <a:p>
            <a:r>
              <a:rPr lang="fr-FR" dirty="0"/>
              <a:t>Spécialistes pour chaque rayon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Trois services</a:t>
            </a:r>
          </a:p>
          <a:p>
            <a:r>
              <a:rPr lang="fr-FR" dirty="0"/>
              <a:t>Services </a:t>
            </a:r>
            <a:r>
              <a:rPr lang="fr-FR" dirty="0" err="1"/>
              <a:t>replensihment</a:t>
            </a:r>
            <a:r>
              <a:rPr lang="fr-FR" dirty="0"/>
              <a:t> =&gt; </a:t>
            </a:r>
            <a:r>
              <a:rPr lang="fr-FR" dirty="0" err="1"/>
              <a:t>specilaistes</a:t>
            </a:r>
            <a:r>
              <a:rPr lang="fr-FR" dirty="0"/>
              <a:t> gestion stocks</a:t>
            </a:r>
          </a:p>
          <a:p>
            <a:r>
              <a:rPr lang="fr-FR" dirty="0"/>
              <a:t>Services rayon: merchandising</a:t>
            </a:r>
          </a:p>
          <a:p>
            <a:r>
              <a:rPr lang="fr-FR" dirty="0"/>
              <a:t>Service front desk: contact client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ED9C40-C237-6DE3-E683-913F51782EA4}"/>
              </a:ext>
            </a:extLst>
          </p:cNvPr>
          <p:cNvSpPr/>
          <p:nvPr/>
        </p:nvSpPr>
        <p:spPr>
          <a:xfrm>
            <a:off x="1524000" y="4114800"/>
            <a:ext cx="2971800" cy="2514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BF0B78-0489-743B-8E45-F51ECAC0ECDB}"/>
              </a:ext>
            </a:extLst>
          </p:cNvPr>
          <p:cNvSpPr/>
          <p:nvPr/>
        </p:nvSpPr>
        <p:spPr>
          <a:xfrm>
            <a:off x="2286000" y="4191000"/>
            <a:ext cx="152400" cy="639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3F64C8-0005-480C-9A2D-14B1D4462AD3}"/>
              </a:ext>
            </a:extLst>
          </p:cNvPr>
          <p:cNvSpPr/>
          <p:nvPr/>
        </p:nvSpPr>
        <p:spPr>
          <a:xfrm>
            <a:off x="2686050" y="4190999"/>
            <a:ext cx="152400" cy="639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F63BF5-942A-6AD8-2FC6-E27AAAED4AE0}"/>
              </a:ext>
            </a:extLst>
          </p:cNvPr>
          <p:cNvSpPr/>
          <p:nvPr/>
        </p:nvSpPr>
        <p:spPr>
          <a:xfrm>
            <a:off x="3105150" y="4190999"/>
            <a:ext cx="152400" cy="639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A8C761E-36BC-3AF7-357C-AADA65B13602}"/>
              </a:ext>
            </a:extLst>
          </p:cNvPr>
          <p:cNvSpPr txBox="1"/>
          <p:nvPr/>
        </p:nvSpPr>
        <p:spPr>
          <a:xfrm>
            <a:off x="685800" y="434340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caisse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DA5A1-59B6-C11D-6CCC-66E3A6038CC2}"/>
              </a:ext>
            </a:extLst>
          </p:cNvPr>
          <p:cNvSpPr/>
          <p:nvPr/>
        </p:nvSpPr>
        <p:spPr>
          <a:xfrm>
            <a:off x="3524250" y="4190999"/>
            <a:ext cx="152400" cy="639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22318C-210C-6C7C-F560-C4285C2D2A7D}"/>
              </a:ext>
            </a:extLst>
          </p:cNvPr>
          <p:cNvSpPr/>
          <p:nvPr/>
        </p:nvSpPr>
        <p:spPr>
          <a:xfrm>
            <a:off x="2286000" y="5105400"/>
            <a:ext cx="819150" cy="152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ED1EFE-008B-D74F-C413-3279796CC2E7}"/>
              </a:ext>
            </a:extLst>
          </p:cNvPr>
          <p:cNvSpPr/>
          <p:nvPr/>
        </p:nvSpPr>
        <p:spPr>
          <a:xfrm flipV="1">
            <a:off x="3267075" y="5105400"/>
            <a:ext cx="819150" cy="1524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BE4CDC-BC2A-B92F-F732-0BA5E4AA25E3}"/>
              </a:ext>
            </a:extLst>
          </p:cNvPr>
          <p:cNvSpPr/>
          <p:nvPr/>
        </p:nvSpPr>
        <p:spPr>
          <a:xfrm>
            <a:off x="2286000" y="5407448"/>
            <a:ext cx="819150" cy="152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B3FED0-857E-CFD9-FAE8-5FD80B1A838E}"/>
              </a:ext>
            </a:extLst>
          </p:cNvPr>
          <p:cNvSpPr/>
          <p:nvPr/>
        </p:nvSpPr>
        <p:spPr>
          <a:xfrm flipV="1">
            <a:off x="3267075" y="5407448"/>
            <a:ext cx="819150" cy="1524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3E080B-CD85-1874-6CF3-9E82FEBE897D}"/>
              </a:ext>
            </a:extLst>
          </p:cNvPr>
          <p:cNvSpPr/>
          <p:nvPr/>
        </p:nvSpPr>
        <p:spPr>
          <a:xfrm>
            <a:off x="2276475" y="5716375"/>
            <a:ext cx="819150" cy="152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E176A2-C83C-9F85-295A-1D21DEE829D3}"/>
              </a:ext>
            </a:extLst>
          </p:cNvPr>
          <p:cNvSpPr/>
          <p:nvPr/>
        </p:nvSpPr>
        <p:spPr>
          <a:xfrm flipV="1">
            <a:off x="3257550" y="5716375"/>
            <a:ext cx="819150" cy="1524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B0116D-8C86-DB23-9968-C83185ADFD1E}"/>
              </a:ext>
            </a:extLst>
          </p:cNvPr>
          <p:cNvSpPr/>
          <p:nvPr/>
        </p:nvSpPr>
        <p:spPr>
          <a:xfrm>
            <a:off x="2276475" y="6067872"/>
            <a:ext cx="819150" cy="152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D26BBA-1947-8B1B-E5BA-2804F5ED5DD6}"/>
              </a:ext>
            </a:extLst>
          </p:cNvPr>
          <p:cNvSpPr/>
          <p:nvPr/>
        </p:nvSpPr>
        <p:spPr>
          <a:xfrm flipV="1">
            <a:off x="3257550" y="6067872"/>
            <a:ext cx="819150" cy="1524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67EA06-A00B-D9EE-5C75-BF4E4E7C7453}"/>
              </a:ext>
            </a:extLst>
          </p:cNvPr>
          <p:cNvSpPr/>
          <p:nvPr/>
        </p:nvSpPr>
        <p:spPr>
          <a:xfrm>
            <a:off x="457200" y="5105400"/>
            <a:ext cx="1066800" cy="1447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2EADD17-2BF3-F5EE-7CE7-10C191FEE6F8}"/>
              </a:ext>
            </a:extLst>
          </p:cNvPr>
          <p:cNvSpPr txBox="1"/>
          <p:nvPr/>
        </p:nvSpPr>
        <p:spPr>
          <a:xfrm>
            <a:off x="439293" y="5459968"/>
            <a:ext cx="161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commandes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14883029-5D27-94CD-241A-BBCD13C9B7C7}"/>
              </a:ext>
            </a:extLst>
          </p:cNvPr>
          <p:cNvCxnSpPr/>
          <p:nvPr/>
        </p:nvCxnSpPr>
        <p:spPr>
          <a:xfrm flipV="1">
            <a:off x="8382000" y="2218730"/>
            <a:ext cx="0" cy="181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5FBC8C72-E4E4-8BA3-29C3-945176A589E9}"/>
              </a:ext>
            </a:extLst>
          </p:cNvPr>
          <p:cNvSpPr txBox="1"/>
          <p:nvPr/>
        </p:nvSpPr>
        <p:spPr>
          <a:xfrm>
            <a:off x="838200" y="449580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caisse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CBD26C5-4468-3CD8-4036-59C6575622B1}"/>
              </a:ext>
            </a:extLst>
          </p:cNvPr>
          <p:cNvSpPr txBox="1"/>
          <p:nvPr/>
        </p:nvSpPr>
        <p:spPr>
          <a:xfrm>
            <a:off x="990600" y="4648200"/>
            <a:ext cx="95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caisse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47E6FC5-BF72-F5DB-3870-B763A781BD51}"/>
              </a:ext>
            </a:extLst>
          </p:cNvPr>
          <p:cNvCxnSpPr/>
          <p:nvPr/>
        </p:nvCxnSpPr>
        <p:spPr>
          <a:xfrm flipV="1">
            <a:off x="3009900" y="2453496"/>
            <a:ext cx="0" cy="1819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06E6D803-28F0-B5EF-56B0-A0DFC002B42C}"/>
              </a:ext>
            </a:extLst>
          </p:cNvPr>
          <p:cNvSpPr txBox="1"/>
          <p:nvPr/>
        </p:nvSpPr>
        <p:spPr>
          <a:xfrm>
            <a:off x="8475370" y="2380540"/>
            <a:ext cx="356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Alignement stratégique (Fit)</a:t>
            </a:r>
          </a:p>
        </p:txBody>
      </p:sp>
    </p:spTree>
    <p:extLst>
      <p:ext uri="{BB962C8B-B14F-4D97-AF65-F5344CB8AC3E}">
        <p14:creationId xmlns:p14="http://schemas.microsoft.com/office/powerpoint/2010/main" val="2400972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285" y="162559"/>
            <a:ext cx="6734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3600" dirty="0"/>
              <a:t>Architecture </a:t>
            </a:r>
            <a:r>
              <a:rPr sz="3600" dirty="0"/>
              <a:t>d</a:t>
            </a:r>
            <a:r>
              <a:rPr lang="fr-FR" sz="3600" dirty="0"/>
              <a:t>e</a:t>
            </a:r>
            <a:r>
              <a:rPr sz="3600" spc="-30" dirty="0"/>
              <a:t> </a:t>
            </a:r>
            <a:r>
              <a:rPr sz="3600" spc="-35" dirty="0"/>
              <a:t>l’organisation</a:t>
            </a:r>
            <a:endParaRPr sz="3600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4800" y="1219200"/>
            <a:ext cx="8153400" cy="537725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Information</a:t>
            </a:r>
            <a:r>
              <a:rPr spc="-55" dirty="0"/>
              <a:t> </a:t>
            </a:r>
            <a:r>
              <a:rPr spc="-15" dirty="0"/>
              <a:t>Systems</a:t>
            </a:r>
            <a:r>
              <a:rPr spc="25" dirty="0"/>
              <a:t> </a:t>
            </a:r>
            <a:r>
              <a:rPr dirty="0"/>
              <a:t>-</a:t>
            </a:r>
            <a:r>
              <a:rPr spc="-15" dirty="0"/>
              <a:t> </a:t>
            </a:r>
            <a:r>
              <a:rPr dirty="0"/>
              <a:t>©</a:t>
            </a:r>
            <a:r>
              <a:rPr spc="-10" dirty="0"/>
              <a:t> 2021-22</a:t>
            </a:r>
          </a:p>
        </p:txBody>
      </p:sp>
      <p:sp>
        <p:nvSpPr>
          <p:cNvPr id="5" name="Rectangle 4"/>
          <p:cNvSpPr/>
          <p:nvPr/>
        </p:nvSpPr>
        <p:spPr>
          <a:xfrm>
            <a:off x="9525000" y="1371600"/>
            <a:ext cx="173252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Architecture</a:t>
            </a:r>
          </a:p>
          <a:p>
            <a:pPr algn="ctr"/>
            <a:r>
              <a:rPr lang="fr-FR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entreprise</a:t>
            </a:r>
            <a:endParaRPr lang="fr-FR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9982200" y="2286000"/>
            <a:ext cx="6858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9410700" y="3352800"/>
            <a:ext cx="2400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Logique d’Alignement:</a:t>
            </a:r>
          </a:p>
          <a:p>
            <a:pPr marL="285750" indent="-285750">
              <a:buFontTx/>
              <a:buChar char="-"/>
            </a:pPr>
            <a:r>
              <a:rPr lang="fr-FR" dirty="0"/>
              <a:t>L’infrastructure technologique, </a:t>
            </a:r>
          </a:p>
          <a:p>
            <a:pPr marL="285750" indent="-285750">
              <a:buFontTx/>
              <a:buChar char="-"/>
            </a:pPr>
            <a:r>
              <a:rPr lang="fr-FR" dirty="0"/>
              <a:t>Les données  </a:t>
            </a:r>
          </a:p>
          <a:p>
            <a:pPr marL="285750" indent="-285750">
              <a:buFontTx/>
              <a:buChar char="-"/>
            </a:pPr>
            <a:r>
              <a:rPr lang="fr-FR" dirty="0"/>
              <a:t>Des compétences des employés</a:t>
            </a:r>
          </a:p>
          <a:p>
            <a:pPr marL="285750" indent="-285750">
              <a:buFontTx/>
              <a:buChar char="-"/>
            </a:pPr>
            <a:r>
              <a:rPr lang="fr-FR" dirty="0"/>
              <a:t>Des activités et des processus</a:t>
            </a:r>
          </a:p>
          <a:p>
            <a:pPr marL="285750" indent="-285750">
              <a:buFontTx/>
              <a:buChar char="-"/>
            </a:pPr>
            <a:r>
              <a:rPr lang="fr-FR" dirty="0"/>
              <a:t>La stratégique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8B7C3-AFA3-8CB5-30E3-890745F19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BA7DF-32B8-08E7-E129-25437D362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152400"/>
            <a:ext cx="10425785" cy="1046440"/>
          </a:xfrm>
        </p:spPr>
        <p:txBody>
          <a:bodyPr/>
          <a:lstStyle/>
          <a:p>
            <a:r>
              <a:rPr lang="fr-FR" sz="32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Introduction au Business Process Management (BPM)</a:t>
            </a:r>
            <a:br>
              <a:rPr lang="fr-F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96B0D1-5882-E827-5CF7-9C4118B8E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1524000"/>
            <a:ext cx="9906000" cy="4078039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Théories et cadres :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Resource-</a:t>
            </a:r>
            <a:r>
              <a:rPr lang="fr-FR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Based</a:t>
            </a:r>
            <a:r>
              <a:rPr lang="fr-FR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View</a:t>
            </a:r>
            <a:r>
              <a:rPr lang="fr-FR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(RBV) : Implications pour la compétitivité des processus (Barney, 1991).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Dynamic </a:t>
            </a:r>
            <a:r>
              <a:rPr lang="fr-FR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Capabilities</a:t>
            </a:r>
            <a:r>
              <a:rPr lang="fr-FR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BPM comme levier d’adaptabilité stratégique (</a:t>
            </a:r>
            <a:r>
              <a:rPr lang="fr-FR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Teece</a:t>
            </a:r>
            <a:r>
              <a:rPr lang="fr-FR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Pisano, &amp; </a:t>
            </a:r>
            <a:r>
              <a:rPr lang="fr-FR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Shuen</a:t>
            </a:r>
            <a:r>
              <a:rPr lang="fr-FR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1997).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Lectures :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Davenport, T. H. (1993), </a:t>
            </a:r>
            <a:r>
              <a:rPr lang="en-GB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Process Innovation: Reengineering Work through Information Technology.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Hammer, M. &amp; </a:t>
            </a:r>
            <a:r>
              <a:rPr lang="en-GB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Champy</a:t>
            </a:r>
            <a:r>
              <a:rPr lang="en-GB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(1993), </a:t>
            </a:r>
            <a:r>
              <a:rPr lang="en-GB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Reengineering the Corporation: A Manifesto for Business Revolution.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395142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23" y="1565383"/>
            <a:ext cx="6083879" cy="31893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Qu’est</a:t>
            </a:r>
            <a:r>
              <a:rPr spc="-75" dirty="0"/>
              <a:t> </a:t>
            </a:r>
            <a:r>
              <a:rPr dirty="0"/>
              <a:t>ce</a:t>
            </a:r>
            <a:r>
              <a:rPr spc="-85" dirty="0"/>
              <a:t> </a:t>
            </a:r>
            <a:r>
              <a:rPr dirty="0"/>
              <a:t>qu’un</a:t>
            </a:r>
            <a:r>
              <a:rPr spc="-70" dirty="0"/>
              <a:t> </a:t>
            </a:r>
            <a:r>
              <a:rPr dirty="0"/>
              <a:t>processus</a:t>
            </a:r>
            <a:r>
              <a:rPr spc="-100" dirty="0"/>
              <a:t> </a:t>
            </a:r>
            <a:r>
              <a:rPr dirty="0"/>
              <a:t>métier</a:t>
            </a:r>
            <a:r>
              <a:rPr spc="-75" dirty="0"/>
              <a:t> </a:t>
            </a:r>
            <a:r>
              <a:rPr dirty="0"/>
              <a:t>(business</a:t>
            </a:r>
            <a:r>
              <a:rPr spc="-70" dirty="0"/>
              <a:t> </a:t>
            </a:r>
            <a:r>
              <a:rPr dirty="0"/>
              <a:t>process)</a:t>
            </a:r>
            <a:r>
              <a:rPr spc="-95" dirty="0"/>
              <a:t> </a:t>
            </a:r>
            <a:r>
              <a:rPr spc="-50" dirty="0"/>
              <a:t>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27852" y="1775840"/>
            <a:ext cx="512064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223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Séquence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logique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tâches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exécutées </a:t>
            </a:r>
            <a:r>
              <a:rPr sz="2400" dirty="0">
                <a:latin typeface="Calibri"/>
                <a:cs typeface="Calibri"/>
              </a:rPr>
              <a:t>pour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accomplir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activité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de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l’entreprise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i="1" spc="-10" dirty="0">
                <a:latin typeface="Calibri"/>
                <a:cs typeface="Calibri"/>
              </a:rPr>
              <a:t>Exemples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2400" i="1" spc="-10" dirty="0">
                <a:latin typeface="Calibri"/>
                <a:cs typeface="Calibri"/>
              </a:rPr>
              <a:t>Enregistrer</a:t>
            </a:r>
            <a:r>
              <a:rPr sz="2400" i="1" spc="-8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une</a:t>
            </a:r>
            <a:r>
              <a:rPr sz="2400" i="1" spc="-8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commande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client,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buFont typeface="Arial MT"/>
              <a:buChar char="•"/>
              <a:tabLst>
                <a:tab pos="756285" algn="l"/>
              </a:tabLst>
            </a:pPr>
            <a:r>
              <a:rPr sz="2400" i="1" dirty="0">
                <a:latin typeface="Calibri"/>
                <a:cs typeface="Calibri"/>
              </a:rPr>
              <a:t>Facturer</a:t>
            </a:r>
            <a:r>
              <a:rPr sz="2400" i="1" spc="-8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un</a:t>
            </a:r>
            <a:r>
              <a:rPr sz="2400" i="1" spc="-7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consommateur</a:t>
            </a:r>
            <a:endParaRPr sz="24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756285" algn="l"/>
              </a:tabLst>
            </a:pPr>
            <a:r>
              <a:rPr sz="2400" i="1" dirty="0">
                <a:latin typeface="Calibri"/>
                <a:cs typeface="Calibri"/>
              </a:rPr>
              <a:t>Intégrer</a:t>
            </a:r>
            <a:r>
              <a:rPr sz="2400" i="1" spc="-9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dans</a:t>
            </a:r>
            <a:r>
              <a:rPr sz="2400" i="1" spc="-80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l’entrepôt</a:t>
            </a:r>
            <a:r>
              <a:rPr sz="2400" i="1" spc="-95" dirty="0">
                <a:latin typeface="Calibri"/>
                <a:cs typeface="Calibri"/>
              </a:rPr>
              <a:t> </a:t>
            </a:r>
            <a:r>
              <a:rPr sz="2400" i="1" spc="-25" dirty="0">
                <a:latin typeface="Calibri"/>
                <a:cs typeface="Calibri"/>
              </a:rPr>
              <a:t>une </a:t>
            </a:r>
            <a:r>
              <a:rPr sz="2400" i="1" dirty="0">
                <a:latin typeface="Calibri"/>
                <a:cs typeface="Calibri"/>
              </a:rPr>
              <a:t>livraison</a:t>
            </a:r>
            <a:r>
              <a:rPr sz="2400" i="1" spc="-9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de</a:t>
            </a:r>
            <a:r>
              <a:rPr sz="2400" i="1" spc="-9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produits</a:t>
            </a:r>
            <a:r>
              <a:rPr sz="2400" i="1" spc="-10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commandés</a:t>
            </a:r>
            <a:r>
              <a:rPr sz="2400" i="1" spc="-85" dirty="0">
                <a:latin typeface="Calibri"/>
                <a:cs typeface="Calibri"/>
              </a:rPr>
              <a:t> </a:t>
            </a:r>
            <a:r>
              <a:rPr sz="2400" i="1" spc="-50" dirty="0"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Exemple</a:t>
            </a:r>
            <a:r>
              <a:rPr spc="-85" dirty="0"/>
              <a:t> </a:t>
            </a:r>
            <a:r>
              <a:rPr dirty="0"/>
              <a:t>de</a:t>
            </a:r>
            <a:r>
              <a:rPr spc="-80" dirty="0"/>
              <a:t> </a:t>
            </a:r>
            <a:r>
              <a:rPr dirty="0"/>
              <a:t>processus</a:t>
            </a:r>
            <a:r>
              <a:rPr spc="-110" dirty="0"/>
              <a:t> </a:t>
            </a:r>
            <a:r>
              <a:rPr dirty="0"/>
              <a:t>métiers</a:t>
            </a:r>
            <a:r>
              <a:rPr spc="-70" dirty="0"/>
              <a:t> </a:t>
            </a:r>
            <a:r>
              <a:rPr dirty="0"/>
              <a:t>Amazon</a:t>
            </a:r>
            <a:r>
              <a:rPr spc="-75" dirty="0"/>
              <a:t> </a:t>
            </a:r>
            <a:r>
              <a:rPr dirty="0"/>
              <a:t>pour</a:t>
            </a:r>
            <a:r>
              <a:rPr spc="-80" dirty="0"/>
              <a:t> </a:t>
            </a:r>
            <a:r>
              <a:rPr dirty="0"/>
              <a:t>la</a:t>
            </a:r>
            <a:r>
              <a:rPr spc="-70" dirty="0"/>
              <a:t> </a:t>
            </a:r>
            <a:r>
              <a:rPr spc="-10" dirty="0"/>
              <a:t>logistique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2560" y="1087560"/>
            <a:ext cx="4743862" cy="53448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Pourquoi</a:t>
            </a:r>
            <a:r>
              <a:rPr spc="-70" dirty="0"/>
              <a:t> </a:t>
            </a:r>
            <a:r>
              <a:rPr spc="-10" dirty="0"/>
              <a:t>cartographier</a:t>
            </a:r>
            <a:r>
              <a:rPr spc="-70" dirty="0"/>
              <a:t> </a:t>
            </a:r>
            <a:r>
              <a:rPr dirty="0"/>
              <a:t>des</a:t>
            </a:r>
            <a:r>
              <a:rPr spc="-95" dirty="0"/>
              <a:t> </a:t>
            </a:r>
            <a:r>
              <a:rPr dirty="0"/>
              <a:t>processus</a:t>
            </a:r>
            <a:r>
              <a:rPr spc="-85" dirty="0"/>
              <a:t> </a:t>
            </a:r>
            <a:r>
              <a:rPr dirty="0"/>
              <a:t>métier</a:t>
            </a:r>
            <a:r>
              <a:rPr spc="-90" dirty="0"/>
              <a:t> </a:t>
            </a:r>
            <a:r>
              <a:rPr spc="-50" dirty="0"/>
              <a:t>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6030" y="1037120"/>
            <a:ext cx="10363835" cy="52144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78382" y="1741424"/>
            <a:ext cx="2620010" cy="2952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ne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pouvez</a:t>
            </a:r>
            <a:r>
              <a:rPr sz="32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pas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décrire</a:t>
            </a:r>
            <a:r>
              <a:rPr sz="3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vous</a:t>
            </a:r>
            <a:r>
              <a:rPr sz="32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faites</a:t>
            </a:r>
            <a:r>
              <a:rPr sz="32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sous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forme</a:t>
            </a:r>
            <a:r>
              <a:rPr sz="32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3200" dirty="0">
                <a:solidFill>
                  <a:srgbClr val="FFC000"/>
                </a:solidFill>
                <a:latin typeface="Calibri"/>
                <a:cs typeface="Calibri"/>
              </a:rPr>
              <a:t>processus</a:t>
            </a:r>
            <a:r>
              <a:rPr sz="3200" spc="-10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737475" y="1741424"/>
            <a:ext cx="264414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…vous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savez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pas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ce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vous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faites</a:t>
            </a:r>
            <a:r>
              <a:rPr sz="3200" spc="-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4646" y="5717844"/>
            <a:ext cx="1662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135" dirty="0">
                <a:solidFill>
                  <a:srgbClr val="FFFFFF"/>
                </a:solidFill>
                <a:latin typeface="Calibri"/>
                <a:cs typeface="Calibri"/>
              </a:rPr>
              <a:t>W.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r>
              <a:rPr sz="2400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Deming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107" y="-20573"/>
            <a:ext cx="919226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Introduction</a:t>
            </a:r>
            <a:r>
              <a:rPr sz="3200" spc="-85" dirty="0"/>
              <a:t> </a:t>
            </a:r>
            <a:r>
              <a:rPr sz="3200" dirty="0"/>
              <a:t>à</a:t>
            </a:r>
            <a:r>
              <a:rPr sz="3200" spc="-70" dirty="0"/>
              <a:t> </a:t>
            </a:r>
            <a:r>
              <a:rPr sz="3200" dirty="0"/>
              <a:t>la</a:t>
            </a:r>
            <a:r>
              <a:rPr sz="3200" spc="-70" dirty="0"/>
              <a:t> </a:t>
            </a:r>
            <a:r>
              <a:rPr sz="3200" spc="-20" dirty="0"/>
              <a:t>représentation</a:t>
            </a:r>
            <a:r>
              <a:rPr sz="3200" spc="-65" dirty="0"/>
              <a:t> </a:t>
            </a:r>
            <a:r>
              <a:rPr sz="3200" dirty="0"/>
              <a:t>(mapping)</a:t>
            </a:r>
            <a:r>
              <a:rPr sz="3200" spc="-70" dirty="0"/>
              <a:t> </a:t>
            </a:r>
            <a:r>
              <a:rPr sz="3200" dirty="0"/>
              <a:t>de</a:t>
            </a:r>
            <a:r>
              <a:rPr sz="3200" spc="-70" dirty="0"/>
              <a:t> </a:t>
            </a:r>
            <a:r>
              <a:rPr sz="3200" spc="-10" dirty="0"/>
              <a:t>processus métier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572882" y="1811858"/>
            <a:ext cx="36569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4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min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video </a:t>
            </a:r>
            <a:r>
              <a:rPr sz="24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https://www.youtube.com/w</a:t>
            </a:r>
            <a:r>
              <a:rPr sz="2400" spc="-20" dirty="0">
                <a:solidFill>
                  <a:srgbClr val="0462C1"/>
                </a:solidFill>
                <a:latin typeface="Calibri"/>
                <a:cs typeface="Calibri"/>
              </a:rPr>
              <a:t> </a:t>
            </a:r>
            <a:r>
              <a:rPr sz="24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atch?v=Y7g8vWv11Vk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72882" y="4011929"/>
            <a:ext cx="35871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Pour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aller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plus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loin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avec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logiciel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Aris </a:t>
            </a:r>
            <a:r>
              <a:rPr sz="1800" dirty="0">
                <a:latin typeface="Calibri"/>
                <a:cs typeface="Calibri"/>
              </a:rPr>
              <a:t>pour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représenter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business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 </a:t>
            </a:r>
            <a:r>
              <a:rPr sz="1800" dirty="0">
                <a:latin typeface="Calibri"/>
                <a:cs typeface="Calibri"/>
              </a:rPr>
              <a:t>(8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video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optional)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https://www.youtube.com/watch?v=2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  <a:hlinkClick r:id="rId5"/>
              </a:rPr>
              <a:t>3XNf0UJcxE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1897" y="1591310"/>
            <a:ext cx="6317614" cy="366941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7FCD51-860E-B6D5-41CD-0C49893A4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-20573"/>
            <a:ext cx="10425785" cy="1538883"/>
          </a:xfrm>
        </p:spPr>
        <p:txBody>
          <a:bodyPr/>
          <a:lstStyle/>
          <a:p>
            <a:r>
              <a:rPr lang="fr-FR" sz="32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Modélisation des Processus Métiers : Notations et Outils Avancés</a:t>
            </a:r>
            <a:br>
              <a:rPr lang="fr-F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8835E2-E0EB-2D67-0344-272A5A212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931" y="1120521"/>
            <a:ext cx="8773160" cy="5262979"/>
          </a:xfrm>
        </p:spPr>
        <p:txBody>
          <a:bodyPr/>
          <a:lstStyle/>
          <a:p>
            <a:r>
              <a:rPr lang="fr-FR" dirty="0"/>
              <a:t>Objectif : </a:t>
            </a:r>
            <a:r>
              <a:rPr lang="fr-FR" b="1" dirty="0"/>
              <a:t>Notations et Méthodologies </a:t>
            </a:r>
          </a:p>
          <a:p>
            <a:endParaRPr lang="fr-FR" b="1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BPMN 2.0 (Business Process Model and Notation)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Norme internationale pour la modélisation des processus métier.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Permet de représenter des processus complexes de manière standardisée.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Exemples : flux de travail, interactions entre plusieurs acteurs, gestion des erreurs.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Event-Driven Process Chain (EPC)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Technique axée sur la représentation des événements déclencheurs d'activités dans un processus.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Utile pour les analyses de chaînes d'événements et d'activités dans les processus.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Value Stream Mapping (VSM)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Méthodologie de Lean Management pour cartographier les flux de valeur.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Identifie les activités qui ajoutent de la valeur et élimine les gaspillages.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Très utile pour optimiser les processus de production et de services.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5573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E7694-DE48-42E3-0776-FAEFADEA3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-20573"/>
            <a:ext cx="10425785" cy="1107996"/>
          </a:xfrm>
        </p:spPr>
        <p:txBody>
          <a:bodyPr/>
          <a:lstStyle/>
          <a:p>
            <a:r>
              <a:rPr lang="fr-FR" b="1" dirty="0"/>
              <a:t>BPMN 2.0 (Business Process Model and Notation)</a:t>
            </a:r>
            <a:br>
              <a:rPr lang="fr-FR" dirty="0"/>
            </a:br>
            <a:endParaRPr lang="fr-FR" dirty="0"/>
          </a:p>
        </p:txBody>
      </p:sp>
      <p:pic>
        <p:nvPicPr>
          <p:cNvPr id="2050" name="Picture 2" descr="Norme BPMN 2.0 : définition, principes et exemples | Axelor">
            <a:extLst>
              <a:ext uri="{FF2B5EF4-FFF2-40B4-BE49-F238E27FC236}">
                <a16:creationId xmlns:a16="http://schemas.microsoft.com/office/drawing/2014/main" id="{A272A027-4E38-EF2A-580D-675F2854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7" y="1066800"/>
            <a:ext cx="8010525" cy="571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81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Exemple</a:t>
            </a:r>
            <a:r>
              <a:rPr spc="-105" dirty="0"/>
              <a:t> </a:t>
            </a:r>
            <a:r>
              <a:rPr dirty="0"/>
              <a:t>d’un</a:t>
            </a:r>
            <a:r>
              <a:rPr spc="-100" dirty="0"/>
              <a:t> </a:t>
            </a:r>
            <a:r>
              <a:rPr dirty="0"/>
              <a:t>mapping</a:t>
            </a:r>
            <a:r>
              <a:rPr spc="-90" dirty="0"/>
              <a:t> </a:t>
            </a:r>
            <a:r>
              <a:rPr dirty="0"/>
              <a:t>de</a:t>
            </a:r>
            <a:r>
              <a:rPr spc="-100" dirty="0"/>
              <a:t> </a:t>
            </a:r>
            <a:r>
              <a:rPr dirty="0"/>
              <a:t>processus</a:t>
            </a:r>
            <a:r>
              <a:rPr spc="-130" dirty="0"/>
              <a:t> </a:t>
            </a:r>
            <a:r>
              <a:rPr spc="-10" dirty="0"/>
              <a:t>métier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2938" y="1164399"/>
            <a:ext cx="8309736" cy="52482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15F05D2-EB65-4BA5-8C08-5CB34FB5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35EC-159A-4C7E-A680-7883DF5088C2}" type="slidenum">
              <a:rPr lang="fr-FR" smtClean="0"/>
              <a:t>3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42B6B0-EB43-4100-A4D5-0399444FC1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dirty="0"/>
              <a:t>JUNE 2021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4CAF7A-B346-4E2C-A0E9-E3A6946EF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Présentation CESI Ecole d'Ingénieurs - </a:t>
            </a:r>
            <a:endParaRPr lang="fr-FR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7E0E67-776A-431F-8D64-1EBA68614E6E}"/>
              </a:ext>
            </a:extLst>
          </p:cNvPr>
          <p:cNvSpPr>
            <a:spLocks noGrp="1"/>
          </p:cNvSpPr>
          <p:nvPr/>
        </p:nvSpPr>
        <p:spPr bwMode="auto">
          <a:xfrm>
            <a:off x="8077200" y="6287294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fld id="{535724E8-19F8-499A-9AB5-041742A758A8}" type="slidenum">
              <a:rPr lang="en-US" altLang="en-US" sz="1400">
                <a:latin typeface="Times New Roman" panose="02020603050405020304" pitchFamily="18" charset="0"/>
              </a:rPr>
              <a:pPr eaLnBrk="1" hangingPunct="1">
                <a:spcBef>
                  <a:spcPct val="50000"/>
                </a:spcBef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1" name="object 2"/>
          <p:cNvSpPr txBox="1">
            <a:spLocks noGrp="1"/>
          </p:cNvSpPr>
          <p:nvPr>
            <p:ph type="title"/>
          </p:nvPr>
        </p:nvSpPr>
        <p:spPr>
          <a:xfrm>
            <a:off x="983432" y="139048"/>
            <a:ext cx="52108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00000"/>
                </a:solidFill>
              </a:rPr>
              <a:t>Continuous</a:t>
            </a:r>
            <a:r>
              <a:rPr spc="-105" dirty="0">
                <a:solidFill>
                  <a:srgbClr val="C00000"/>
                </a:solidFill>
              </a:rPr>
              <a:t> </a:t>
            </a:r>
            <a:r>
              <a:rPr dirty="0">
                <a:solidFill>
                  <a:srgbClr val="C00000"/>
                </a:solidFill>
              </a:rPr>
              <a:t>improvement</a:t>
            </a:r>
          </a:p>
        </p:txBody>
      </p:sp>
      <p:grpSp>
        <p:nvGrpSpPr>
          <p:cNvPr id="12" name="object 3"/>
          <p:cNvGrpSpPr/>
          <p:nvPr/>
        </p:nvGrpSpPr>
        <p:grpSpPr>
          <a:xfrm>
            <a:off x="1647894" y="260648"/>
            <a:ext cx="9401944" cy="5679007"/>
            <a:chOff x="0" y="0"/>
            <a:chExt cx="9906000" cy="6478905"/>
          </a:xfrm>
        </p:grpSpPr>
        <p:pic>
          <p:nvPicPr>
            <p:cNvPr id="13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8683" y="0"/>
              <a:ext cx="2147316" cy="1193291"/>
            </a:xfrm>
            <a:prstGeom prst="rect">
              <a:avLst/>
            </a:prstGeom>
          </p:spPr>
        </p:pic>
        <p:pic>
          <p:nvPicPr>
            <p:cNvPr id="14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228344"/>
              <a:ext cx="9745980" cy="5250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96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F646BA-761B-AEF0-CD80-1C565061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-20573"/>
            <a:ext cx="10425785" cy="1107996"/>
          </a:xfrm>
        </p:spPr>
        <p:txBody>
          <a:bodyPr/>
          <a:lstStyle/>
          <a:p>
            <a:r>
              <a:rPr lang="fr-FR" b="1" dirty="0"/>
              <a:t>Event-Driven Process Chain (EPC)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4DA4AAD-7E61-3A91-E0E9-9E1207C4C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 descr="What is Event-Driven Process Chain (EPC)?">
            <a:extLst>
              <a:ext uri="{FF2B5EF4-FFF2-40B4-BE49-F238E27FC236}">
                <a16:creationId xmlns:a16="http://schemas.microsoft.com/office/drawing/2014/main" id="{6B9EF2C0-DF4C-CE3A-7584-4B8890676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6337861" cy="2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118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26C12-3365-FD86-01B4-4D851175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-20573"/>
            <a:ext cx="10425785" cy="1107996"/>
          </a:xfrm>
        </p:spPr>
        <p:txBody>
          <a:bodyPr/>
          <a:lstStyle/>
          <a:p>
            <a:r>
              <a:rPr lang="fr-FR" b="1" dirty="0"/>
              <a:t>Value Stream Mapping (VSM)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A6BC62-3FA7-37CC-91F9-2BE2AE18B1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23E563-87C9-EF0F-F871-4D21F9A58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026973"/>
            <a:ext cx="6281737" cy="407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3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BDCDA7-4F91-2098-32F3-304B56A7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-20573"/>
            <a:ext cx="10425785" cy="553998"/>
          </a:xfrm>
        </p:spPr>
        <p:txBody>
          <a:bodyPr/>
          <a:lstStyle/>
          <a:p>
            <a:r>
              <a:rPr lang="fr-FR" dirty="0"/>
              <a:t>Comment réaliser la VSM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427ED3-BF43-6120-51B5-6B7DD9892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931" y="1120521"/>
            <a:ext cx="8773160" cy="369332"/>
          </a:xfrm>
        </p:spPr>
        <p:txBody>
          <a:bodyPr/>
          <a:lstStyle/>
          <a:p>
            <a:r>
              <a:rPr lang="fr-FR" dirty="0"/>
              <a:t>Pictogrammes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30C4E0-966C-A8FE-FA9C-03A8AF217E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05" t="10304" r="33214" b="1288"/>
          <a:stretch/>
        </p:blipFill>
        <p:spPr>
          <a:xfrm>
            <a:off x="3695698" y="762000"/>
            <a:ext cx="5524501" cy="624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74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A4C09-46F9-7811-CBFB-63AAFC38A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ix benefits of business process management">
            <a:extLst>
              <a:ext uri="{FF2B5EF4-FFF2-40B4-BE49-F238E27FC236}">
                <a16:creationId xmlns:a16="http://schemas.microsoft.com/office/drawing/2014/main" id="{3B4F4D2B-B990-F30C-FE15-0838ECB0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427832"/>
            <a:ext cx="3501320" cy="242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14462D4-7F5A-E577-13C1-999AF6AB130D}"/>
              </a:ext>
            </a:extLst>
          </p:cNvPr>
          <p:cNvSpPr txBox="1"/>
          <p:nvPr/>
        </p:nvSpPr>
        <p:spPr>
          <a:xfrm>
            <a:off x="1295400" y="2427832"/>
            <a:ext cx="6094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000" spc="-10" dirty="0"/>
              <a:t>VSA  ou BPA</a:t>
            </a:r>
          </a:p>
        </p:txBody>
      </p:sp>
    </p:spTree>
    <p:extLst>
      <p:ext uri="{BB962C8B-B14F-4D97-AF65-F5344CB8AC3E}">
        <p14:creationId xmlns:p14="http://schemas.microsoft.com/office/powerpoint/2010/main" val="403065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107" y="-20573"/>
            <a:ext cx="11080293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Pourquoi</a:t>
            </a:r>
            <a:r>
              <a:rPr sz="3200" spc="-95" dirty="0"/>
              <a:t> </a:t>
            </a:r>
            <a:r>
              <a:rPr sz="3200" dirty="0"/>
              <a:t>se</a:t>
            </a:r>
            <a:r>
              <a:rPr sz="3200" spc="-90" dirty="0"/>
              <a:t> </a:t>
            </a:r>
            <a:r>
              <a:rPr sz="3200" dirty="0"/>
              <a:t>préoccuper</a:t>
            </a:r>
            <a:r>
              <a:rPr sz="3200" spc="-110" dirty="0"/>
              <a:t> </a:t>
            </a:r>
            <a:r>
              <a:rPr sz="3200" dirty="0"/>
              <a:t>des</a:t>
            </a:r>
            <a:r>
              <a:rPr sz="3200" spc="-90" dirty="0"/>
              <a:t> </a:t>
            </a:r>
            <a:r>
              <a:rPr sz="3200" dirty="0"/>
              <a:t>processus</a:t>
            </a:r>
            <a:r>
              <a:rPr sz="3200" spc="-90" dirty="0"/>
              <a:t> </a:t>
            </a:r>
            <a:r>
              <a:rPr sz="3200" dirty="0"/>
              <a:t>métier</a:t>
            </a:r>
            <a:r>
              <a:rPr sz="3200" spc="-90" dirty="0"/>
              <a:t> </a:t>
            </a:r>
            <a:r>
              <a:rPr sz="3200" dirty="0"/>
              <a:t>(</a:t>
            </a:r>
            <a:r>
              <a:rPr sz="3200" spc="-90" dirty="0"/>
              <a:t> </a:t>
            </a:r>
            <a:r>
              <a:rPr sz="3200" spc="-10" dirty="0"/>
              <a:t>business process)?</a:t>
            </a:r>
            <a:endParaRPr sz="320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339" y="1495501"/>
            <a:ext cx="10071735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Les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BP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permettent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partager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l’information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entre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différents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départements</a:t>
            </a:r>
            <a:endParaRPr sz="24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885"/>
              </a:spcBef>
            </a:pPr>
            <a:r>
              <a:rPr sz="2400" dirty="0">
                <a:latin typeface="Calibri"/>
                <a:cs typeface="Calibri"/>
              </a:rPr>
              <a:t>de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l’entreprise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Les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BP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offrent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expérience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client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constante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quand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celui-</a:t>
            </a:r>
            <a:r>
              <a:rPr sz="2400" dirty="0">
                <a:latin typeface="Calibri"/>
                <a:cs typeface="Calibri"/>
              </a:rPr>
              <a:t>ci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interagit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avec</a:t>
            </a:r>
            <a:endParaRPr sz="24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880"/>
              </a:spcBef>
            </a:pPr>
            <a:r>
              <a:rPr sz="2400" spc="-10" dirty="0">
                <a:latin typeface="Calibri"/>
                <a:cs typeface="Calibri"/>
              </a:rPr>
              <a:t>l’entreprise</a:t>
            </a:r>
            <a:endParaRPr sz="2400" dirty="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Les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BP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réduisent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éliminent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erreurs</a:t>
            </a:r>
            <a:endParaRPr sz="2400" dirty="0">
              <a:latin typeface="Calibri"/>
              <a:cs typeface="Calibri"/>
            </a:endParaRPr>
          </a:p>
          <a:p>
            <a:pPr marL="299085" marR="224790" indent="-287020">
              <a:lnSpc>
                <a:spcPct val="200100"/>
              </a:lnSpc>
              <a:buFont typeface="Arial MT"/>
              <a:buChar char="•"/>
              <a:tabLst>
                <a:tab pos="299085" algn="l"/>
              </a:tabLst>
            </a:pPr>
            <a:r>
              <a:rPr sz="2400" dirty="0">
                <a:latin typeface="Calibri"/>
                <a:cs typeface="Calibri"/>
              </a:rPr>
              <a:t>Les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BP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aident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employés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à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accomplir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leurs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tâches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façon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efficace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et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dans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délais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Pourquoi</a:t>
            </a:r>
            <a:r>
              <a:rPr spc="-65" dirty="0"/>
              <a:t> </a:t>
            </a:r>
            <a:r>
              <a:rPr spc="-10" dirty="0"/>
              <a:t>représenter</a:t>
            </a:r>
            <a:r>
              <a:rPr spc="-100" dirty="0"/>
              <a:t> </a:t>
            </a:r>
            <a:r>
              <a:rPr dirty="0"/>
              <a:t>les</a:t>
            </a:r>
            <a:r>
              <a:rPr spc="-75" dirty="0"/>
              <a:t> </a:t>
            </a:r>
            <a:r>
              <a:rPr dirty="0"/>
              <a:t>process</a:t>
            </a:r>
            <a:r>
              <a:rPr spc="-90" dirty="0"/>
              <a:t> </a:t>
            </a:r>
            <a:r>
              <a:rPr dirty="0"/>
              <a:t>métier</a:t>
            </a:r>
            <a:r>
              <a:rPr spc="-75" dirty="0"/>
              <a:t> </a:t>
            </a:r>
            <a:r>
              <a:rPr dirty="0"/>
              <a:t>(BP</a:t>
            </a:r>
            <a:r>
              <a:rPr spc="-100" dirty="0"/>
              <a:t> </a:t>
            </a:r>
            <a:r>
              <a:rPr dirty="0"/>
              <a:t>mapping)</a:t>
            </a:r>
            <a:r>
              <a:rPr spc="-55" dirty="0"/>
              <a:t> </a:t>
            </a:r>
            <a:r>
              <a:rPr spc="-50" dirty="0"/>
              <a:t>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9339" y="1495501"/>
            <a:ext cx="981646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b="1" dirty="0">
                <a:latin typeface="Calibri"/>
                <a:cs typeface="Calibri"/>
              </a:rPr>
              <a:t>Comprendre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comment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opérations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exécutées,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éliminer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confusion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885"/>
              </a:spcBef>
            </a:pPr>
            <a:r>
              <a:rPr sz="2400" dirty="0">
                <a:latin typeface="Calibri"/>
                <a:cs typeface="Calibri"/>
              </a:rPr>
              <a:t>augmenter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productivité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b="1" dirty="0">
                <a:latin typeface="Calibri"/>
                <a:cs typeface="Calibri"/>
              </a:rPr>
              <a:t>Communiquer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avec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équipes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impliquées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autour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d’un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référentiel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unique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b="1" dirty="0">
                <a:latin typeface="Calibri"/>
                <a:cs typeface="Calibri"/>
              </a:rPr>
              <a:t>Identifier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séquences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non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optimales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«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points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»,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lancer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initiatives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2880"/>
              </a:spcBef>
            </a:pPr>
            <a:r>
              <a:rPr sz="2400" spc="-20" dirty="0">
                <a:latin typeface="Calibri"/>
                <a:cs typeface="Calibri"/>
              </a:rPr>
              <a:t>d’amélioration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processus</a:t>
            </a:r>
            <a:endParaRPr sz="24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spcBef>
                <a:spcPts val="2885"/>
              </a:spcBef>
              <a:buFont typeface="Arial MT"/>
              <a:buChar char="•"/>
              <a:tabLst>
                <a:tab pos="299085" algn="l"/>
              </a:tabLst>
            </a:pPr>
            <a:r>
              <a:rPr sz="2400" spc="-10" dirty="0">
                <a:latin typeface="Calibri"/>
                <a:cs typeface="Calibri"/>
              </a:rPr>
              <a:t>Préparer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l’</a:t>
            </a:r>
            <a:r>
              <a:rPr sz="2400" b="1" spc="-10" dirty="0">
                <a:latin typeface="Calibri"/>
                <a:cs typeface="Calibri"/>
              </a:rPr>
              <a:t>implémentation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d’un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nouveau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système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/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restructurer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BP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107" y="-20573"/>
            <a:ext cx="10425785" cy="751180"/>
          </a:xfrm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pc="-55" dirty="0"/>
              <a:t>PART</a:t>
            </a:r>
            <a:r>
              <a:rPr lang="fr-FR" spc="-80" dirty="0"/>
              <a:t> </a:t>
            </a:r>
            <a:r>
              <a:rPr lang="fr-FR" dirty="0"/>
              <a:t>II</a:t>
            </a:r>
            <a:r>
              <a:rPr lang="fr-FR" spc="-60" dirty="0"/>
              <a:t> </a:t>
            </a:r>
            <a:r>
              <a:rPr lang="fr-FR" dirty="0"/>
              <a:t>–</a:t>
            </a:r>
            <a:r>
              <a:rPr lang="fr-FR" spc="-70" dirty="0"/>
              <a:t>   </a:t>
            </a:r>
            <a:r>
              <a:rPr lang="fr-FR" dirty="0"/>
              <a:t>B</a:t>
            </a:r>
            <a:r>
              <a:rPr dirty="0"/>
              <a:t>P</a:t>
            </a:r>
            <a:r>
              <a:rPr spc="-100" dirty="0"/>
              <a:t> </a:t>
            </a:r>
            <a:r>
              <a:rPr lang="fr-FR" dirty="0" err="1"/>
              <a:t>Analysis</a:t>
            </a:r>
            <a:endParaRPr spc="-50" dirty="0"/>
          </a:p>
        </p:txBody>
      </p:sp>
      <p:pic>
        <p:nvPicPr>
          <p:cNvPr id="6146" name="Picture 2" descr="5 Common BPA (Business Process Analysis) Techniques">
            <a:extLst>
              <a:ext uri="{FF2B5EF4-FFF2-40B4-BE49-F238E27FC236}">
                <a16:creationId xmlns:a16="http://schemas.microsoft.com/office/drawing/2014/main" id="{022E1D81-3614-88A4-CB2F-2DE828D26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640" y="1977979"/>
            <a:ext cx="3305175" cy="314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2A77195-502D-549D-EF2A-A27246F5A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51380"/>
            <a:ext cx="450788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9651A6-2D93-2234-CF08-0C4B4FFE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-20573"/>
            <a:ext cx="10425785" cy="1107996"/>
          </a:xfrm>
        </p:spPr>
        <p:txBody>
          <a:bodyPr/>
          <a:lstStyle/>
          <a:p>
            <a:r>
              <a:rPr lang="fr-FR" b="1" dirty="0"/>
              <a:t>Analyse de la Performance des Processus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363E91-EA66-1FBC-6BD4-4E1D0B526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930" y="1120521"/>
            <a:ext cx="10583469" cy="5170646"/>
          </a:xfrm>
        </p:spPr>
        <p:txBody>
          <a:bodyPr/>
          <a:lstStyle/>
          <a:p>
            <a:r>
              <a:rPr lang="fr-FR" b="1" dirty="0"/>
              <a:t>Objectif :</a:t>
            </a:r>
            <a:r>
              <a:rPr lang="fr-FR" dirty="0"/>
              <a:t> Examiner les méthodes pour évaluer la performance des processus à l'aide de mesures quantitatives et qualitatives.</a:t>
            </a:r>
          </a:p>
          <a:p>
            <a:endParaRPr lang="fr-FR" b="1" dirty="0"/>
          </a:p>
          <a:p>
            <a:r>
              <a:rPr lang="fr-FR" b="1" dirty="0"/>
              <a:t>Méthodes :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Data </a:t>
            </a:r>
            <a:r>
              <a:rPr lang="fr-FR" b="1" dirty="0" err="1"/>
              <a:t>Envelopment</a:t>
            </a:r>
            <a:r>
              <a:rPr lang="fr-FR" b="1" dirty="0"/>
              <a:t> </a:t>
            </a:r>
            <a:r>
              <a:rPr lang="fr-FR" b="1" dirty="0" err="1"/>
              <a:t>Analysis</a:t>
            </a:r>
            <a:r>
              <a:rPr lang="fr-FR" b="1" dirty="0"/>
              <a:t> (DEA)</a:t>
            </a:r>
            <a:r>
              <a:rPr lang="fr-FR" dirty="0"/>
              <a:t> : </a:t>
            </a:r>
            <a:r>
              <a:rPr lang="fr-FR" b="0" dirty="0"/>
              <a:t>Évaluation de l'efficacité relative des processus.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KPI (Key Performance </a:t>
            </a:r>
            <a:r>
              <a:rPr lang="fr-FR" b="1" dirty="0" err="1"/>
              <a:t>Indicators</a:t>
            </a:r>
            <a:r>
              <a:rPr lang="fr-FR" b="1" dirty="0"/>
              <a:t>)</a:t>
            </a:r>
            <a:r>
              <a:rPr lang="fr-FR" dirty="0"/>
              <a:t> : </a:t>
            </a:r>
            <a:r>
              <a:rPr lang="fr-FR" b="0" dirty="0"/>
              <a:t>Mesures de performance comme le temps de cycle, le coût, la qualité.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Value-Added </a:t>
            </a:r>
            <a:r>
              <a:rPr lang="fr-FR" b="1" dirty="0" err="1"/>
              <a:t>Analysis</a:t>
            </a:r>
            <a:r>
              <a:rPr lang="fr-FR" dirty="0"/>
              <a:t> : </a:t>
            </a:r>
            <a:r>
              <a:rPr lang="fr-FR" b="0" dirty="0"/>
              <a:t>Identification des étapes qui ajoutent de la valeur par rapport aux étapes sans valeur ajoutée.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0" dirty="0"/>
              <a:t>Référence académique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Kaplan, R. S., &amp; Norton, D. P. (1996), </a:t>
            </a:r>
            <a:r>
              <a:rPr lang="fr-FR" b="0" i="1" dirty="0"/>
              <a:t>The </a:t>
            </a:r>
            <a:r>
              <a:rPr lang="fr-FR" b="0" i="1" dirty="0" err="1"/>
              <a:t>Balanced</a:t>
            </a:r>
            <a:r>
              <a:rPr lang="fr-FR" b="0" i="1" dirty="0"/>
              <a:t> </a:t>
            </a:r>
            <a:r>
              <a:rPr lang="fr-FR" b="0" i="1" dirty="0" err="1"/>
              <a:t>Scorecard</a:t>
            </a:r>
            <a:r>
              <a:rPr lang="fr-FR" b="0" i="1" dirty="0"/>
              <a:t>: </a:t>
            </a:r>
            <a:r>
              <a:rPr lang="fr-FR" b="0" i="1" dirty="0" err="1"/>
              <a:t>Translating</a:t>
            </a:r>
            <a:r>
              <a:rPr lang="fr-FR" b="0" i="1" dirty="0"/>
              <a:t> </a:t>
            </a:r>
            <a:r>
              <a:rPr lang="fr-FR" b="0" i="1" dirty="0" err="1"/>
              <a:t>Strategy</a:t>
            </a:r>
            <a:r>
              <a:rPr lang="fr-FR" b="0" i="1" dirty="0"/>
              <a:t> </a:t>
            </a:r>
            <a:r>
              <a:rPr lang="fr-FR" b="0" i="1" dirty="0" err="1"/>
              <a:t>into</a:t>
            </a:r>
            <a:r>
              <a:rPr lang="fr-FR" b="0" i="1" dirty="0"/>
              <a:t> Action.</a:t>
            </a:r>
            <a:endParaRPr lang="fr-FR" b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804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3CFF3A-E878-1C46-F366-6218FA1F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-20573"/>
            <a:ext cx="10425785" cy="1107996"/>
          </a:xfrm>
        </p:spPr>
        <p:txBody>
          <a:bodyPr/>
          <a:lstStyle/>
          <a:p>
            <a:r>
              <a:rPr lang="fr-FR" b="1" dirty="0"/>
              <a:t>Identification et Résolution des Goulets d'Étranglement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CF3C66-AEB4-8B8E-95D5-D58A1DB5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930" y="1120521"/>
            <a:ext cx="10583469" cy="5539978"/>
          </a:xfrm>
        </p:spPr>
        <p:txBody>
          <a:bodyPr/>
          <a:lstStyle/>
          <a:p>
            <a:r>
              <a:rPr lang="fr-FR" b="1" dirty="0"/>
              <a:t>Objectif :</a:t>
            </a:r>
            <a:r>
              <a:rPr lang="fr-FR" dirty="0"/>
              <a:t> Montrer comment identifier les goulots d’étranglement et leurs impacts sur l’efficacité des processus.</a:t>
            </a:r>
          </a:p>
          <a:p>
            <a:endParaRPr lang="fr-FR" b="1" dirty="0"/>
          </a:p>
          <a:p>
            <a:endParaRPr lang="fr-FR" dirty="0"/>
          </a:p>
          <a:p>
            <a:r>
              <a:rPr lang="fr-FR" b="1" dirty="0"/>
              <a:t>Concepts :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Théorie des Contraintes (Theory of </a:t>
            </a:r>
            <a:r>
              <a:rPr lang="fr-FR" b="1" dirty="0" err="1"/>
              <a:t>Constraints</a:t>
            </a:r>
            <a:r>
              <a:rPr lang="fr-FR" b="1" dirty="0"/>
              <a:t>, TOC)</a:t>
            </a:r>
            <a:r>
              <a:rPr lang="fr-FR" dirty="0"/>
              <a:t> : </a:t>
            </a:r>
            <a:r>
              <a:rPr lang="fr-FR" b="0" dirty="0"/>
              <a:t>Méthode pour identifier et gérer les contraintes dans le processus.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Lean Management</a:t>
            </a:r>
            <a:r>
              <a:rPr lang="fr-FR" dirty="0"/>
              <a:t> : </a:t>
            </a:r>
            <a:r>
              <a:rPr lang="fr-FR" b="0" dirty="0"/>
              <a:t>Approche pour éliminer les gaspillages et optimiser les flux de travail.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1" dirty="0"/>
              <a:t>Simulation des Scénarios</a:t>
            </a:r>
            <a:r>
              <a:rPr lang="fr-FR" dirty="0"/>
              <a:t> : </a:t>
            </a:r>
            <a:r>
              <a:rPr lang="fr-FR" b="0" dirty="0"/>
              <a:t>Utiliser la simulation pour tester des solutions et voir leur impact sur les goulets d’étranglement</a:t>
            </a:r>
            <a:r>
              <a:rPr lang="fr-F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0" dirty="0"/>
              <a:t>Référence académique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 err="1"/>
              <a:t>Goldratt</a:t>
            </a:r>
            <a:r>
              <a:rPr lang="fr-FR" b="0" dirty="0"/>
              <a:t>, E. M. (1990), </a:t>
            </a:r>
            <a:r>
              <a:rPr lang="fr-FR" b="0" i="1" dirty="0"/>
              <a:t>The Goal: A Process of </a:t>
            </a:r>
            <a:r>
              <a:rPr lang="fr-FR" b="0" i="1" dirty="0" err="1"/>
              <a:t>Ongoing</a:t>
            </a:r>
            <a:r>
              <a:rPr lang="fr-FR" b="0" i="1" dirty="0"/>
              <a:t> </a:t>
            </a:r>
            <a:r>
              <a:rPr lang="fr-FR" b="0" i="1" dirty="0" err="1"/>
              <a:t>Improvement</a:t>
            </a:r>
            <a:r>
              <a:rPr lang="fr-FR" b="0" i="1" dirty="0"/>
              <a:t>.</a:t>
            </a:r>
            <a:endParaRPr lang="fr-FR" b="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8101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0030" y="1441335"/>
            <a:ext cx="5601970" cy="47354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Bonnes</a:t>
            </a:r>
            <a:r>
              <a:rPr spc="-80" dirty="0"/>
              <a:t> </a:t>
            </a:r>
            <a:r>
              <a:rPr spc="-10" dirty="0"/>
              <a:t>pratiques</a:t>
            </a:r>
            <a:r>
              <a:rPr spc="-45" dirty="0"/>
              <a:t> </a:t>
            </a:r>
            <a:r>
              <a:rPr dirty="0"/>
              <a:t>pour</a:t>
            </a:r>
            <a:r>
              <a:rPr spc="-65" dirty="0"/>
              <a:t> </a:t>
            </a:r>
            <a:r>
              <a:rPr dirty="0"/>
              <a:t>analyser</a:t>
            </a:r>
            <a:r>
              <a:rPr spc="-50" dirty="0"/>
              <a:t> </a:t>
            </a:r>
            <a:r>
              <a:rPr dirty="0"/>
              <a:t>les</a:t>
            </a:r>
            <a:r>
              <a:rPr spc="-60" dirty="0"/>
              <a:t> </a:t>
            </a:r>
            <a:r>
              <a:rPr dirty="0"/>
              <a:t>processus</a:t>
            </a:r>
            <a:r>
              <a:rPr spc="-95" dirty="0"/>
              <a:t> </a:t>
            </a:r>
            <a:r>
              <a:rPr spc="-10" dirty="0"/>
              <a:t>métier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3107" y="1108964"/>
            <a:ext cx="5486400" cy="472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Identifier: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90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b="1" dirty="0">
                <a:latin typeface="Calibri"/>
                <a:cs typeface="Calibri"/>
              </a:rPr>
              <a:t>Les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activités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sans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valeur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ajoutée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Les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activités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séquentielles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&amp;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indépendantes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Les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activités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conduites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lot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Le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manque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d’information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retour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/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feedback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Les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tranferts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manuels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d’information/documents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spc="-35" dirty="0">
                <a:latin typeface="Calibri"/>
                <a:cs typeface="Calibri"/>
              </a:rPr>
              <a:t>L’absence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responsables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d’un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processus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0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dirty="0">
                <a:latin typeface="Calibri"/>
                <a:cs typeface="Calibri"/>
              </a:rPr>
              <a:t>Les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causes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délais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temps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réponse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408" y="1351280"/>
            <a:ext cx="10313035" cy="5506720"/>
            <a:chOff x="216408" y="1283208"/>
            <a:chExt cx="10313035" cy="55067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2624" y="1283208"/>
              <a:ext cx="9346692" cy="51358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8699" y="1283208"/>
              <a:ext cx="637031" cy="545591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4424171" y="816863"/>
            <a:ext cx="1228725" cy="355600"/>
            <a:chOff x="4424171" y="816863"/>
            <a:chExt cx="1228725" cy="3556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27219" y="819911"/>
              <a:ext cx="1222247" cy="3489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427219" y="819911"/>
              <a:ext cx="1222375" cy="349250"/>
            </a:xfrm>
            <a:custGeom>
              <a:avLst/>
              <a:gdLst/>
              <a:ahLst/>
              <a:cxnLst/>
              <a:rect l="l" t="t" r="r" b="b"/>
              <a:pathLst>
                <a:path w="1222375" h="349250">
                  <a:moveTo>
                    <a:pt x="0" y="174498"/>
                  </a:moveTo>
                  <a:lnTo>
                    <a:pt x="16137" y="134480"/>
                  </a:lnTo>
                  <a:lnTo>
                    <a:pt x="62106" y="97749"/>
                  </a:lnTo>
                  <a:lnTo>
                    <a:pt x="134240" y="65349"/>
                  </a:lnTo>
                  <a:lnTo>
                    <a:pt x="178974" y="51101"/>
                  </a:lnTo>
                  <a:lnTo>
                    <a:pt x="228875" y="38328"/>
                  </a:lnTo>
                  <a:lnTo>
                    <a:pt x="283484" y="27162"/>
                  </a:lnTo>
                  <a:lnTo>
                    <a:pt x="342344" y="17732"/>
                  </a:lnTo>
                  <a:lnTo>
                    <a:pt x="404996" y="10170"/>
                  </a:lnTo>
                  <a:lnTo>
                    <a:pt x="470982" y="4607"/>
                  </a:lnTo>
                  <a:lnTo>
                    <a:pt x="539844" y="1173"/>
                  </a:lnTo>
                  <a:lnTo>
                    <a:pt x="611124" y="0"/>
                  </a:lnTo>
                  <a:lnTo>
                    <a:pt x="682403" y="1173"/>
                  </a:lnTo>
                  <a:lnTo>
                    <a:pt x="751265" y="4607"/>
                  </a:lnTo>
                  <a:lnTo>
                    <a:pt x="817251" y="10170"/>
                  </a:lnTo>
                  <a:lnTo>
                    <a:pt x="879903" y="17732"/>
                  </a:lnTo>
                  <a:lnTo>
                    <a:pt x="938763" y="27162"/>
                  </a:lnTo>
                  <a:lnTo>
                    <a:pt x="993372" y="38328"/>
                  </a:lnTo>
                  <a:lnTo>
                    <a:pt x="1043273" y="51101"/>
                  </a:lnTo>
                  <a:lnTo>
                    <a:pt x="1088007" y="65349"/>
                  </a:lnTo>
                  <a:lnTo>
                    <a:pt x="1127116" y="80942"/>
                  </a:lnTo>
                  <a:lnTo>
                    <a:pt x="1186625" y="115638"/>
                  </a:lnTo>
                  <a:lnTo>
                    <a:pt x="1218137" y="154144"/>
                  </a:lnTo>
                  <a:lnTo>
                    <a:pt x="1222247" y="174498"/>
                  </a:lnTo>
                  <a:lnTo>
                    <a:pt x="1218137" y="194851"/>
                  </a:lnTo>
                  <a:lnTo>
                    <a:pt x="1186625" y="233357"/>
                  </a:lnTo>
                  <a:lnTo>
                    <a:pt x="1127116" y="268053"/>
                  </a:lnTo>
                  <a:lnTo>
                    <a:pt x="1088007" y="283646"/>
                  </a:lnTo>
                  <a:lnTo>
                    <a:pt x="1043273" y="297894"/>
                  </a:lnTo>
                  <a:lnTo>
                    <a:pt x="993372" y="310667"/>
                  </a:lnTo>
                  <a:lnTo>
                    <a:pt x="938763" y="321833"/>
                  </a:lnTo>
                  <a:lnTo>
                    <a:pt x="879903" y="331263"/>
                  </a:lnTo>
                  <a:lnTo>
                    <a:pt x="817251" y="338825"/>
                  </a:lnTo>
                  <a:lnTo>
                    <a:pt x="751265" y="344388"/>
                  </a:lnTo>
                  <a:lnTo>
                    <a:pt x="682403" y="347822"/>
                  </a:lnTo>
                  <a:lnTo>
                    <a:pt x="611124" y="348996"/>
                  </a:lnTo>
                  <a:lnTo>
                    <a:pt x="539844" y="347822"/>
                  </a:lnTo>
                  <a:lnTo>
                    <a:pt x="470982" y="344388"/>
                  </a:lnTo>
                  <a:lnTo>
                    <a:pt x="404996" y="338825"/>
                  </a:lnTo>
                  <a:lnTo>
                    <a:pt x="342344" y="331263"/>
                  </a:lnTo>
                  <a:lnTo>
                    <a:pt x="283484" y="321833"/>
                  </a:lnTo>
                  <a:lnTo>
                    <a:pt x="228875" y="310667"/>
                  </a:lnTo>
                  <a:lnTo>
                    <a:pt x="178974" y="297894"/>
                  </a:lnTo>
                  <a:lnTo>
                    <a:pt x="134240" y="283646"/>
                  </a:lnTo>
                  <a:lnTo>
                    <a:pt x="95131" y="268053"/>
                  </a:lnTo>
                  <a:lnTo>
                    <a:pt x="35622" y="233357"/>
                  </a:lnTo>
                  <a:lnTo>
                    <a:pt x="4110" y="194851"/>
                  </a:lnTo>
                  <a:lnTo>
                    <a:pt x="0" y="174498"/>
                  </a:lnTo>
                  <a:close/>
                </a:path>
              </a:pathLst>
            </a:custGeom>
            <a:ln w="6096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848859" y="862964"/>
            <a:ext cx="378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Calibri"/>
                <a:cs typeface="Calibri"/>
              </a:rPr>
              <a:t>L</a:t>
            </a:r>
            <a:r>
              <a:rPr sz="1400" b="1" dirty="0">
                <a:latin typeface="Calibri"/>
                <a:cs typeface="Calibri"/>
              </a:rPr>
              <a:t>i</a:t>
            </a:r>
            <a:r>
              <a:rPr sz="1400" b="1" spc="-35" dirty="0">
                <a:latin typeface="Calibri"/>
                <a:cs typeface="Calibri"/>
              </a:rPr>
              <a:t>k</a:t>
            </a:r>
            <a:r>
              <a:rPr sz="1400" b="1" spc="-5" dirty="0">
                <a:latin typeface="Calibri"/>
                <a:cs typeface="Calibri"/>
              </a:rPr>
              <a:t>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0310" y="207482"/>
            <a:ext cx="3725449" cy="453970"/>
          </a:xfrm>
          <a:prstGeom prst="rect">
            <a:avLst/>
          </a:prstGeom>
          <a:solidFill>
            <a:srgbClr val="4471C4"/>
          </a:solidFill>
          <a:ln w="12191">
            <a:solidFill>
              <a:srgbClr val="2E528F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80"/>
              </a:spcBef>
            </a:pPr>
            <a:r>
              <a:rPr sz="2800" spc="-40" dirty="0">
                <a:solidFill>
                  <a:srgbClr val="FFFFFF"/>
                </a:solidFill>
              </a:rPr>
              <a:t>L’histoire</a:t>
            </a:r>
            <a:r>
              <a:rPr sz="2800" spc="5" dirty="0">
                <a:solidFill>
                  <a:srgbClr val="FFFFFF"/>
                </a:solidFill>
              </a:rPr>
              <a:t> </a:t>
            </a:r>
            <a:r>
              <a:rPr sz="2800" spc="-5" dirty="0">
                <a:solidFill>
                  <a:srgbClr val="FFFFFF"/>
                </a:solidFill>
              </a:rPr>
              <a:t>du </a:t>
            </a:r>
            <a:r>
              <a:rPr lang="fr-FR" sz="2800" spc="-10" dirty="0">
                <a:solidFill>
                  <a:srgbClr val="FFFFFF"/>
                </a:solidFill>
              </a:rPr>
              <a:t>CI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054138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3958BF-FF51-432E-5AB9-87AFE0BAE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-20573"/>
            <a:ext cx="11385093" cy="553998"/>
          </a:xfrm>
        </p:spPr>
        <p:txBody>
          <a:bodyPr/>
          <a:lstStyle/>
          <a:p>
            <a:r>
              <a:rPr lang="fr-FR" dirty="0"/>
              <a:t>Les principaux modèles de maturité des processus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C50950-D136-937D-14FF-0D929EAF0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930" y="1120521"/>
            <a:ext cx="10309961" cy="1477328"/>
          </a:xfrm>
        </p:spPr>
        <p:txBody>
          <a:bodyPr/>
          <a:lstStyle/>
          <a:p>
            <a:r>
              <a:rPr lang="fr-FR" dirty="0"/>
              <a:t>Les principaux modèles de maturité (CMMI, BPMM, OPM3) et leur utilité pour évaluer et améliorer la gestion des processus métiers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Picture 12" descr="Capability Maturity Model Integration | Economic Consultants">
            <a:extLst>
              <a:ext uri="{FF2B5EF4-FFF2-40B4-BE49-F238E27FC236}">
                <a16:creationId xmlns:a16="http://schemas.microsoft.com/office/drawing/2014/main" id="{ACCE429E-98D7-D52C-1F5C-6A14BC07D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1" y="2542176"/>
            <a:ext cx="3595687" cy="26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ltimate Guide to Business Process Maturity Model">
            <a:extLst>
              <a:ext uri="{FF2B5EF4-FFF2-40B4-BE49-F238E27FC236}">
                <a16:creationId xmlns:a16="http://schemas.microsoft.com/office/drawing/2014/main" id="{F8D88EF6-E5C7-61A3-5BA6-838CAE97B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77" y="2965354"/>
            <a:ext cx="3298102" cy="184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CB126CB-EDB2-0022-558E-18BB42FC1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762" y="2602053"/>
            <a:ext cx="3405188" cy="26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1799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6F5B72-30AC-94B5-DF5E-E81C9019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673"/>
            <a:ext cx="10425785" cy="1107996"/>
          </a:xfrm>
        </p:spPr>
        <p:txBody>
          <a:bodyPr/>
          <a:lstStyle/>
          <a:p>
            <a:r>
              <a:rPr lang="en-GB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CMMI (Capability Maturity Model Integration)</a:t>
            </a:r>
            <a:br>
              <a:rPr lang="fr-F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72961A-FE3B-ABEE-E56C-575F4937A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931" y="1120520"/>
            <a:ext cx="7611669" cy="4953151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Définition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CMMI est un modèle de maturité développé par le Software Engineering Institute (SEI) pour évaluer les capacités et l’efficacité des processus.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Niveaux de Maturité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Niveau 1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Initial (Processus ad hoc, non structurés).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Niveau 2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Géré (Processus planifiés et suivis).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Niveau 3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Défini (Processus standardisés et documentés).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Niveau 4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Géré Quantitativement (Processus mesurés et contrôlés).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Niveau 5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Optimisé (Amélioration continue des processus).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Application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Utilisé pour évaluer la maturité des processus dans le développement de logiciels et l'ingénierie.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Référence académique :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Paulk</a:t>
            </a: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C., et al. </a:t>
            </a:r>
            <a:r>
              <a:rPr lang="en-GB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(1993)</a:t>
            </a: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Capability Maturity Model for Software, Version 1.1.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sz="1600" dirty="0"/>
          </a:p>
        </p:txBody>
      </p:sp>
      <p:pic>
        <p:nvPicPr>
          <p:cNvPr id="8204" name="Picture 12" descr="Capability Maturity Model Integration | Economic Consultants">
            <a:extLst>
              <a:ext uri="{FF2B5EF4-FFF2-40B4-BE49-F238E27FC236}">
                <a16:creationId xmlns:a16="http://schemas.microsoft.com/office/drawing/2014/main" id="{70B35CE2-794C-7EC1-26A3-F93D1D6ED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09800"/>
            <a:ext cx="3595687" cy="26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246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60EE0-8D7F-5524-0333-AC0F803E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-20573"/>
            <a:ext cx="10425785" cy="1107996"/>
          </a:xfrm>
        </p:spPr>
        <p:txBody>
          <a:bodyPr/>
          <a:lstStyle/>
          <a:p>
            <a:r>
              <a:rPr lang="en-GB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BPMM (Business Process Maturity Model)</a:t>
            </a:r>
            <a:br>
              <a:rPr lang="fr-FR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27EF09-670C-6A18-90C7-441DD7D6B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931" y="1120521"/>
            <a:ext cx="7459269" cy="6652077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Définition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Modèle spécifique au BPM, proposé par l’Object Management Group (OMG), pour évaluer la maturité des processus métiers dans une organisation.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Niveaux de Maturité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Niveau 1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Initial (Processus de base et non structurés).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Niveau 2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Géré (Processus définis mais pas encore optimisés).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Niveau 3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Standardisé (Processus standardisés à l'échelle de l'organisation).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Niveau 4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Prédictif (Utilisation de mesures et de données pour optimiser).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Niveau 5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Innovant (Amélioration continue et innovation des processus).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Application</a:t>
            </a:r>
            <a:r>
              <a:rPr lang="fr-F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Adapté aux organisations qui souhaitent optimiser l’efficacité et la standardisation des processus métiers.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Référence académique :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Rosemann</a:t>
            </a:r>
            <a:r>
              <a:rPr lang="en-GB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M., &amp; de Bruin, T. (2005)</a:t>
            </a: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Towards a Business Process Management Maturity Model.</a:t>
            </a:r>
            <a:endParaRPr lang="fr-F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sz="1600" dirty="0"/>
          </a:p>
        </p:txBody>
      </p:sp>
      <p:pic>
        <p:nvPicPr>
          <p:cNvPr id="9218" name="Picture 2" descr="Ultimate Guide to Business Process Maturity Model">
            <a:extLst>
              <a:ext uri="{FF2B5EF4-FFF2-40B4-BE49-F238E27FC236}">
                <a16:creationId xmlns:a16="http://schemas.microsoft.com/office/drawing/2014/main" id="{6BE74AED-2FD0-40C7-7D86-4767D9AD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33600"/>
            <a:ext cx="3554186" cy="19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6395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17F8AE-0449-3FFA-6D94-13B7E46D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30" y="214219"/>
            <a:ext cx="10927893" cy="615553"/>
          </a:xfrm>
        </p:spPr>
        <p:txBody>
          <a:bodyPr/>
          <a:lstStyle/>
          <a:p>
            <a:r>
              <a:rPr lang="en-GB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 OPM3 (Organizational Project Management Maturity Model)</a:t>
            </a:r>
            <a:br>
              <a:rPr lang="fr-FR" sz="2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fr-FR" sz="20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66623C-5D2C-2A2F-6E6E-DB819FFA3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931" y="1120521"/>
            <a:ext cx="6773469" cy="6091924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Définition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Modèle de maturité développé par le Project Management Institute (PMI) pour évaluer la maturité des processus de gestion de projet.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Composantes Clés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Domaines</a:t>
            </a: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Gestion de projet, programme et portefeuille.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fr-FR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Niveaux de Maturité</a:t>
            </a: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Représentent la progression de l’alignement stratégique des projets avec les objectifs de l’entreprise.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Application</a:t>
            </a:r>
            <a:r>
              <a:rPr lang="fr-F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: OPM3 aide les organisations à aligner leurs projets et programmes avec leur stratégie, améliorant la performance et l'efficacité de la gestion de projet.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Référence académique :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PMI (2003)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GB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Organizational Project Management Maturity Model (OPM3).</a:t>
            </a:r>
            <a:endParaRPr lang="fr-F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sz="1800" dirty="0"/>
          </a:p>
        </p:txBody>
      </p:sp>
      <p:pic>
        <p:nvPicPr>
          <p:cNvPr id="10242" name="Picture 2" descr="The Organizational Project Management Maturity Model (OPM3)-source:... |  Download Scientific Diagram">
            <a:extLst>
              <a:ext uri="{FF2B5EF4-FFF2-40B4-BE49-F238E27FC236}">
                <a16:creationId xmlns:a16="http://schemas.microsoft.com/office/drawing/2014/main" id="{BDED8E1C-653F-87FF-EE91-F3C757D20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14" y="1702019"/>
            <a:ext cx="4324209" cy="340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857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107" y="-20573"/>
            <a:ext cx="10425785" cy="727199"/>
          </a:xfrm>
          <a:prstGeom prst="rect">
            <a:avLst/>
          </a:prstGeom>
        </p:spPr>
        <p:txBody>
          <a:bodyPr vert="horz" wrap="square" lIns="0" tIns="2324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3200" spc="-55" dirty="0"/>
              <a:t>PART</a:t>
            </a:r>
            <a:r>
              <a:rPr lang="fr-FR" sz="3200" spc="-80" dirty="0"/>
              <a:t> </a:t>
            </a:r>
            <a:r>
              <a:rPr lang="fr-FR" sz="3200" dirty="0"/>
              <a:t>III</a:t>
            </a:r>
            <a:r>
              <a:rPr lang="fr-FR" sz="3200" spc="-60" dirty="0"/>
              <a:t> </a:t>
            </a:r>
            <a:r>
              <a:rPr lang="fr-FR" sz="3200" dirty="0"/>
              <a:t>–</a:t>
            </a:r>
            <a:r>
              <a:rPr lang="fr-FR" sz="3200" spc="-70" dirty="0"/>
              <a:t> </a:t>
            </a:r>
            <a:r>
              <a:rPr lang="fr-FR" sz="3200" spc="-10" dirty="0"/>
              <a:t>R</a:t>
            </a:r>
            <a:r>
              <a:rPr sz="3200" spc="-10" dirty="0" err="1"/>
              <a:t>estructurer</a:t>
            </a:r>
            <a:r>
              <a:rPr sz="3200" spc="-100" dirty="0"/>
              <a:t> </a:t>
            </a:r>
            <a:r>
              <a:rPr sz="3200" dirty="0"/>
              <a:t>les</a:t>
            </a:r>
            <a:r>
              <a:rPr sz="3200" spc="-60" dirty="0"/>
              <a:t> </a:t>
            </a:r>
            <a:r>
              <a:rPr sz="3200" dirty="0"/>
              <a:t>process</a:t>
            </a:r>
            <a:r>
              <a:rPr sz="3200" spc="-65" dirty="0"/>
              <a:t> </a:t>
            </a:r>
            <a:r>
              <a:rPr sz="3200" dirty="0"/>
              <a:t>métier</a:t>
            </a:r>
            <a:r>
              <a:rPr sz="3200" spc="-65" dirty="0"/>
              <a:t> </a:t>
            </a:r>
            <a:r>
              <a:rPr sz="3200" dirty="0"/>
              <a:t>(BP</a:t>
            </a:r>
            <a:r>
              <a:rPr sz="3200" spc="-70" dirty="0"/>
              <a:t> </a:t>
            </a:r>
            <a:r>
              <a:rPr sz="3200" spc="-10" dirty="0"/>
              <a:t>reengineering)</a:t>
            </a:r>
            <a:endParaRPr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30261D-5E4F-0895-C581-A3F5DA84AE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620" t="22204" r="27914" b="29389"/>
          <a:stretch/>
        </p:blipFill>
        <p:spPr>
          <a:xfrm>
            <a:off x="3581400" y="2133600"/>
            <a:ext cx="4495800" cy="3343194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4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Pourquoi</a:t>
            </a:r>
            <a:r>
              <a:rPr sz="3200" spc="-65" dirty="0"/>
              <a:t> </a:t>
            </a:r>
            <a:r>
              <a:rPr sz="3200" spc="-10" dirty="0"/>
              <a:t>restructurer</a:t>
            </a:r>
            <a:r>
              <a:rPr sz="3200" spc="-100" dirty="0"/>
              <a:t> </a:t>
            </a:r>
            <a:r>
              <a:rPr sz="3200" dirty="0"/>
              <a:t>les</a:t>
            </a:r>
            <a:r>
              <a:rPr sz="3200" spc="-60" dirty="0"/>
              <a:t> </a:t>
            </a:r>
            <a:r>
              <a:rPr sz="3200" dirty="0"/>
              <a:t>process</a:t>
            </a:r>
            <a:r>
              <a:rPr sz="3200" spc="-65" dirty="0"/>
              <a:t> </a:t>
            </a:r>
            <a:r>
              <a:rPr sz="3200" dirty="0"/>
              <a:t>métier</a:t>
            </a:r>
            <a:r>
              <a:rPr sz="3200" spc="-65" dirty="0"/>
              <a:t> </a:t>
            </a:r>
            <a:r>
              <a:rPr sz="3200" dirty="0"/>
              <a:t>(BP</a:t>
            </a:r>
            <a:r>
              <a:rPr sz="3200" spc="-70" dirty="0"/>
              <a:t> </a:t>
            </a:r>
            <a:r>
              <a:rPr sz="3200" spc="-10" dirty="0"/>
              <a:t>reengineering)</a:t>
            </a:r>
            <a:r>
              <a:rPr sz="3200" spc="-60" dirty="0"/>
              <a:t> </a:t>
            </a:r>
            <a:r>
              <a:rPr sz="3200" spc="-50" dirty="0"/>
              <a:t>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193282" y="1051686"/>
            <a:ext cx="566483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Gain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productivité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réduire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délais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Améliorer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transparency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l’information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au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l’entreprise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Reduire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erreurs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redondance</a:t>
            </a:r>
            <a:endParaRPr sz="2400">
              <a:latin typeface="Calibri"/>
              <a:cs typeface="Calibri"/>
            </a:endParaRPr>
          </a:p>
          <a:p>
            <a:pPr marL="354965" marR="721995" indent="-342900">
              <a:lnSpc>
                <a:spcPct val="100000"/>
              </a:lnSpc>
              <a:spcBef>
                <a:spcPts val="288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b="1" spc="-10" dirty="0">
                <a:latin typeface="Calibri"/>
                <a:cs typeface="Calibri"/>
              </a:rPr>
              <a:t>Automatiser</a:t>
            </a:r>
            <a:r>
              <a:rPr sz="2400" b="1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processus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manuels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/ </a:t>
            </a:r>
            <a:r>
              <a:rPr sz="2400" spc="-10" dirty="0">
                <a:latin typeface="Calibri"/>
                <a:cs typeface="Calibri"/>
              </a:rPr>
              <a:t>répétitifs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354965" algn="l"/>
                <a:tab pos="1859914" algn="l"/>
              </a:tabLst>
            </a:pPr>
            <a:r>
              <a:rPr sz="2400" spc="-10" dirty="0">
                <a:latin typeface="Calibri"/>
                <a:cs typeface="Calibri"/>
              </a:rPr>
              <a:t>Réduire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les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coûts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Augmenter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qualité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satisfaction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client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88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Calibri"/>
                <a:cs typeface="Calibri"/>
              </a:rPr>
              <a:t>Gain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d’avantage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compétitif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210" y="1823853"/>
            <a:ext cx="5423904" cy="435293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2AA182-EB71-31D9-3066-2234894C7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-20573"/>
            <a:ext cx="10425785" cy="1107996"/>
          </a:xfrm>
        </p:spPr>
        <p:txBody>
          <a:bodyPr/>
          <a:lstStyle/>
          <a:p>
            <a:r>
              <a:rPr lang="fr-FR" b="1" dirty="0"/>
              <a:t>Introduction au Business Process Reengineering (BPR)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F6AE43F-798C-F094-AEF3-C99A4BADD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4145" y="1052102"/>
            <a:ext cx="10659669" cy="627864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Définition : Le BPR est une approche visant à repenser fondamentalement et à redesigner les processus métier pour obtenir des améliorations significatives en termes de performance, de coûts, de qualité et de rapidité.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Origine : Concept introduit par Michael Hammer et James Champy dans les années 1990. Dans leur ouvrage </a:t>
            </a:r>
            <a:r>
              <a:rPr lang="fr-FR" b="0" i="1" dirty="0"/>
              <a:t>Reengineering the Corporation</a:t>
            </a:r>
            <a:r>
              <a:rPr lang="fr-FR" b="0" dirty="0"/>
              <a:t> (1993), ils soutiennent que les entreprises doivent "</a:t>
            </a:r>
            <a:r>
              <a:rPr lang="fr-FR" b="0" dirty="0" err="1"/>
              <a:t>obliterate</a:t>
            </a:r>
            <a:r>
              <a:rPr lang="fr-FR" b="0" dirty="0"/>
              <a:t>" (réinventer) plutôt que simplement automatiser les processus inefficaces.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Différence avec l’amélioration continue : Le BPR est plus radical que les méthodes d’amélioration continue comme Kaizen, car il implique une transformation complète du processus.</a:t>
            </a:r>
          </a:p>
          <a:p>
            <a:pPr>
              <a:buFont typeface="Arial" panose="020B0604020202020204" pitchFamily="34" charset="0"/>
              <a:buChar char="•"/>
            </a:pPr>
            <a:endParaRPr lang="fr-FR" b="0" dirty="0"/>
          </a:p>
          <a:p>
            <a:r>
              <a:rPr lang="fr-FR" dirty="0"/>
              <a:t>Références académiques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Hammer, M., &amp; Champy, J. (1993), </a:t>
            </a:r>
            <a:r>
              <a:rPr lang="fr-FR" b="0" i="1" dirty="0"/>
              <a:t>Reengineering the Corporation: A </a:t>
            </a:r>
            <a:r>
              <a:rPr lang="fr-FR" b="0" i="1" dirty="0" err="1"/>
              <a:t>Manifesto</a:t>
            </a:r>
            <a:r>
              <a:rPr lang="fr-FR" b="0" i="1" dirty="0"/>
              <a:t> for Business Revolution.</a:t>
            </a:r>
            <a:endParaRPr lang="fr-FR" b="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b="0" dirty="0"/>
              <a:t>Davenport, T. H. (1993), </a:t>
            </a:r>
            <a:r>
              <a:rPr lang="fr-FR" b="0" i="1" dirty="0"/>
              <a:t>Process Innovation: Reengineering Work </a:t>
            </a:r>
            <a:r>
              <a:rPr lang="fr-FR" b="0" i="1" dirty="0" err="1"/>
              <a:t>through</a:t>
            </a:r>
            <a:r>
              <a:rPr lang="fr-FR" b="0" i="1" dirty="0"/>
              <a:t> Information </a:t>
            </a:r>
            <a:r>
              <a:rPr lang="fr-FR" b="0" i="1" dirty="0" err="1"/>
              <a:t>Technology</a:t>
            </a:r>
            <a:r>
              <a:rPr lang="fr-FR" b="0" i="1" dirty="0"/>
              <a:t>.</a:t>
            </a:r>
            <a:endParaRPr lang="fr-FR" b="0" dirty="0"/>
          </a:p>
          <a:p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8694467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Restructurer</a:t>
            </a:r>
            <a:r>
              <a:rPr spc="-80" dirty="0"/>
              <a:t> </a:t>
            </a:r>
            <a:r>
              <a:rPr dirty="0"/>
              <a:t>les</a:t>
            </a:r>
            <a:r>
              <a:rPr spc="-70" dirty="0"/>
              <a:t> </a:t>
            </a:r>
            <a:r>
              <a:rPr dirty="0"/>
              <a:t>Business</a:t>
            </a:r>
            <a:r>
              <a:rPr spc="-60" dirty="0"/>
              <a:t> </a:t>
            </a:r>
            <a:r>
              <a:rPr dirty="0"/>
              <a:t>Process</a:t>
            </a:r>
            <a:r>
              <a:rPr spc="-70" dirty="0"/>
              <a:t> </a:t>
            </a:r>
            <a:r>
              <a:rPr spc="-10" dirty="0"/>
              <a:t>(BPR)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8908" y="1127937"/>
            <a:ext cx="10350881" cy="53761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56011" y="6126581"/>
            <a:ext cx="8832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10" dirty="0">
                <a:latin typeface="Calibri"/>
                <a:cs typeface="Calibri"/>
              </a:rPr>
              <a:t>Iperion.com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Principes</a:t>
            </a:r>
            <a:r>
              <a:rPr spc="-65" dirty="0"/>
              <a:t> </a:t>
            </a:r>
            <a:r>
              <a:rPr dirty="0"/>
              <a:t>pour</a:t>
            </a:r>
            <a:r>
              <a:rPr spc="-65" dirty="0"/>
              <a:t> </a:t>
            </a:r>
            <a:r>
              <a:rPr dirty="0"/>
              <a:t>restructurer</a:t>
            </a:r>
            <a:r>
              <a:rPr spc="-90" dirty="0"/>
              <a:t> </a:t>
            </a:r>
            <a:r>
              <a:rPr dirty="0"/>
              <a:t>les</a:t>
            </a:r>
            <a:r>
              <a:rPr spc="-65" dirty="0"/>
              <a:t> </a:t>
            </a:r>
            <a:r>
              <a:rPr spc="-25" dirty="0"/>
              <a:t>BP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b="0" dirty="0">
                <a:latin typeface="Calibri"/>
                <a:cs typeface="Calibri"/>
              </a:rPr>
              <a:t>Collecter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l’information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une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fois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pour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toute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à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la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source</a:t>
            </a:r>
          </a:p>
          <a:p>
            <a:pPr marL="354965" indent="-34226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354965" algn="l"/>
              </a:tabLst>
            </a:pPr>
            <a:r>
              <a:rPr b="0" spc="-10" dirty="0">
                <a:latin typeface="Calibri"/>
                <a:cs typeface="Calibri"/>
              </a:rPr>
              <a:t>Organiser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autour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du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résultat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et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non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pas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autour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de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la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tâche</a:t>
            </a:r>
          </a:p>
          <a:p>
            <a:pPr marL="355600" marR="5080" indent="-34353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355600" algn="l"/>
              </a:tabLst>
            </a:pPr>
            <a:r>
              <a:rPr b="0" spc="-10" dirty="0">
                <a:latin typeface="Calibri"/>
                <a:cs typeface="Calibri"/>
              </a:rPr>
              <a:t>Mettre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la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decision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là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où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le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travail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est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effectué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et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intégrer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du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contrôle </a:t>
            </a:r>
            <a:r>
              <a:rPr b="0" dirty="0">
                <a:latin typeface="Calibri"/>
                <a:cs typeface="Calibri"/>
              </a:rPr>
              <a:t>dans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le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processus</a:t>
            </a:r>
          </a:p>
          <a:p>
            <a:pPr marL="354965" indent="-342265">
              <a:lnSpc>
                <a:spcPct val="100000"/>
              </a:lnSpc>
              <a:spcBef>
                <a:spcPts val="2885"/>
              </a:spcBef>
              <a:buFont typeface="Arial MT"/>
              <a:buChar char="•"/>
              <a:tabLst>
                <a:tab pos="354965" algn="l"/>
              </a:tabLst>
            </a:pPr>
            <a:r>
              <a:rPr b="0" dirty="0">
                <a:latin typeface="Calibri"/>
                <a:cs typeface="Calibri"/>
              </a:rPr>
              <a:t>Conduire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les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activités</a:t>
            </a:r>
            <a:r>
              <a:rPr b="0" spc="-7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en</a:t>
            </a:r>
            <a:r>
              <a:rPr b="0" spc="-5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parallèle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quand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spc="-30" dirty="0">
                <a:latin typeface="Calibri"/>
                <a:cs typeface="Calibri"/>
              </a:rPr>
              <a:t>c’est</a:t>
            </a:r>
            <a:r>
              <a:rPr b="0" spc="-75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possible</a:t>
            </a:r>
          </a:p>
          <a:p>
            <a:pPr marL="354965" indent="-34226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354965" algn="l"/>
              </a:tabLst>
            </a:pPr>
            <a:r>
              <a:rPr b="0" dirty="0">
                <a:latin typeface="Calibri"/>
                <a:cs typeface="Calibri"/>
              </a:rPr>
              <a:t>Eliminer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les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activités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par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spc="-25" dirty="0">
                <a:latin typeface="Calibri"/>
                <a:cs typeface="Calibri"/>
              </a:rPr>
              <a:t>lot</a:t>
            </a:r>
          </a:p>
          <a:p>
            <a:pPr marL="354965" indent="-342265">
              <a:lnSpc>
                <a:spcPct val="100000"/>
              </a:lnSpc>
              <a:spcBef>
                <a:spcPts val="2880"/>
              </a:spcBef>
              <a:buFont typeface="Arial MT"/>
              <a:buChar char="•"/>
              <a:tabLst>
                <a:tab pos="354965" algn="l"/>
              </a:tabLst>
            </a:pPr>
            <a:r>
              <a:rPr b="0" spc="-10" dirty="0">
                <a:latin typeface="Calibri"/>
                <a:cs typeface="Calibri"/>
              </a:rPr>
              <a:t>Rendre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l’information</a:t>
            </a:r>
            <a:r>
              <a:rPr b="0" spc="-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visible</a:t>
            </a:r>
            <a:r>
              <a:rPr b="0" spc="-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tout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au</a:t>
            </a:r>
            <a:r>
              <a:rPr b="0" spc="-4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long</a:t>
            </a:r>
            <a:r>
              <a:rPr b="0" spc="-6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du</a:t>
            </a:r>
            <a:r>
              <a:rPr b="0" spc="-30" dirty="0">
                <a:latin typeface="Calibri"/>
                <a:cs typeface="Calibri"/>
              </a:rPr>
              <a:t> </a:t>
            </a:r>
            <a:r>
              <a:rPr b="0" spc="-10" dirty="0">
                <a:latin typeface="Calibri"/>
                <a:cs typeface="Calibri"/>
              </a:rPr>
              <a:t>processus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FBF13-6352-F021-A57B-5613C1EEF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-20573"/>
            <a:ext cx="10425785" cy="1107996"/>
          </a:xfrm>
        </p:spPr>
        <p:txBody>
          <a:bodyPr/>
          <a:lstStyle/>
          <a:p>
            <a:r>
              <a:rPr lang="fr-FR" b="1" dirty="0" err="1"/>
              <a:t>Redesign</a:t>
            </a:r>
            <a:r>
              <a:rPr lang="fr-FR" b="1" dirty="0"/>
              <a:t> du Processus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2CFC42-8CAC-2B99-2D78-628582711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930" y="1120521"/>
            <a:ext cx="10659669" cy="5539978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b="0" dirty="0"/>
              <a:t>Proposer une nouvelle conception du processus : Supprimer ou transformer les étapes qui n'apportent pas de valeur ajoutée, et simplifier les flux de travail.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0" dirty="0"/>
              <a:t>Intégrer la technologie : Utiliser des solutions numériques (ERP, RPA, IA) pour automatiser et optimiser le processus. La technologie doit être un levier pour transformer, et non simplement pour automatiser les anciens processus.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b="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fr-FR" b="0" dirty="0"/>
              <a:t>Créer des scénarios et prototypes : Tester différents modèles du processus redessiné avant sa mise en œuvre finale, en utilisant des simulations pour évaluer leur efficacité.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b="1" dirty="0"/>
              <a:t>Conseil pratique</a:t>
            </a:r>
            <a:r>
              <a:rPr lang="fr-FR" dirty="0"/>
              <a:t> : S’inspirer des meilleures pratiques dans l’industrie et appliquer des méthodes d'innovation (ex. Design </a:t>
            </a:r>
            <a:r>
              <a:rPr lang="fr-FR" dirty="0" err="1"/>
              <a:t>Thinking</a:t>
            </a:r>
            <a:r>
              <a:rPr lang="fr-FR" dirty="0"/>
              <a:t>) pour générer des idées de </a:t>
            </a:r>
            <a:r>
              <a:rPr lang="fr-FR" dirty="0" err="1"/>
              <a:t>redesign</a:t>
            </a:r>
            <a:r>
              <a:rPr lang="fr-FR" dirty="0"/>
              <a:t>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00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323279" y="2464315"/>
            <a:ext cx="8654466" cy="4147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object 2"/>
          <p:cNvSpPr txBox="1"/>
          <p:nvPr/>
        </p:nvSpPr>
        <p:spPr>
          <a:xfrm>
            <a:off x="1867421" y="1550500"/>
            <a:ext cx="845502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2480"/>
              </a:spcBef>
              <a:tabLst>
                <a:tab pos="407034" algn="l"/>
                <a:tab pos="7081520" algn="l"/>
              </a:tabLst>
            </a:pPr>
            <a:r>
              <a:rPr sz="2800" spc="-5" dirty="0">
                <a:solidFill>
                  <a:srgbClr val="FFCC66"/>
                </a:solidFill>
                <a:latin typeface="Arial MT"/>
                <a:cs typeface="Arial MT"/>
              </a:rPr>
              <a:t>«	Sans le</a:t>
            </a:r>
            <a:r>
              <a:rPr sz="2800" spc="5" dirty="0">
                <a:solidFill>
                  <a:srgbClr val="FFCC66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FFCC66"/>
                </a:solidFill>
                <a:latin typeface="Arial MT"/>
                <a:cs typeface="Arial MT"/>
              </a:rPr>
              <a:t>c</a:t>
            </a:r>
            <a:r>
              <a:rPr sz="2800" spc="-5" dirty="0">
                <a:solidFill>
                  <a:srgbClr val="FFCC66"/>
                </a:solidFill>
                <a:latin typeface="Arial MT"/>
                <a:cs typeface="Arial MT"/>
              </a:rPr>
              <a:t>o</a:t>
            </a:r>
            <a:r>
              <a:rPr sz="2800" dirty="0">
                <a:solidFill>
                  <a:srgbClr val="FFCC66"/>
                </a:solidFill>
                <a:latin typeface="Arial MT"/>
                <a:cs typeface="Arial MT"/>
              </a:rPr>
              <a:t>n</a:t>
            </a:r>
            <a:r>
              <a:rPr sz="2800" spc="-5" dirty="0">
                <a:solidFill>
                  <a:srgbClr val="FFCC66"/>
                </a:solidFill>
                <a:latin typeface="Arial MT"/>
                <a:cs typeface="Arial MT"/>
              </a:rPr>
              <a:t>tr</a:t>
            </a:r>
            <a:r>
              <a:rPr sz="2800" spc="5" dirty="0">
                <a:solidFill>
                  <a:srgbClr val="FFCC66"/>
                </a:solidFill>
                <a:latin typeface="Arial MT"/>
                <a:cs typeface="Arial MT"/>
              </a:rPr>
              <a:t>ô</a:t>
            </a:r>
            <a:r>
              <a:rPr sz="2800" spc="-5" dirty="0">
                <a:solidFill>
                  <a:srgbClr val="FFCC66"/>
                </a:solidFill>
                <a:latin typeface="Arial MT"/>
                <a:cs typeface="Arial MT"/>
              </a:rPr>
              <a:t>le</a:t>
            </a:r>
            <a:r>
              <a:rPr sz="2800" spc="5" dirty="0">
                <a:solidFill>
                  <a:srgbClr val="FFCC66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CC66"/>
                </a:solidFill>
                <a:latin typeface="Arial MT"/>
                <a:cs typeface="Arial MT"/>
              </a:rPr>
              <a:t>la</a:t>
            </a:r>
            <a:r>
              <a:rPr sz="2800" spc="5" dirty="0">
                <a:solidFill>
                  <a:srgbClr val="FFCC66"/>
                </a:solidFill>
                <a:latin typeface="Arial MT"/>
                <a:cs typeface="Arial MT"/>
              </a:rPr>
              <a:t> </a:t>
            </a:r>
            <a:r>
              <a:rPr sz="2800" spc="-5" dirty="0" err="1">
                <a:solidFill>
                  <a:srgbClr val="FFCC66"/>
                </a:solidFill>
                <a:latin typeface="Arial MT"/>
                <a:cs typeface="Arial MT"/>
              </a:rPr>
              <a:t>q</a:t>
            </a:r>
            <a:r>
              <a:rPr sz="2800" spc="5" dirty="0" err="1">
                <a:solidFill>
                  <a:srgbClr val="FFCC66"/>
                </a:solidFill>
                <a:latin typeface="Arial MT"/>
                <a:cs typeface="Arial MT"/>
              </a:rPr>
              <a:t>u</a:t>
            </a:r>
            <a:r>
              <a:rPr sz="2800" spc="-5" dirty="0" err="1">
                <a:solidFill>
                  <a:srgbClr val="FFCC66"/>
                </a:solidFill>
                <a:latin typeface="Arial MT"/>
                <a:cs typeface="Arial MT"/>
              </a:rPr>
              <a:t>a</a:t>
            </a:r>
            <a:r>
              <a:rPr sz="2800" dirty="0" err="1">
                <a:solidFill>
                  <a:srgbClr val="FFCC66"/>
                </a:solidFill>
                <a:latin typeface="Arial MT"/>
                <a:cs typeface="Arial MT"/>
              </a:rPr>
              <a:t>l</a:t>
            </a:r>
            <a:r>
              <a:rPr sz="2800" spc="-5" dirty="0" err="1">
                <a:solidFill>
                  <a:srgbClr val="FFCC66"/>
                </a:solidFill>
                <a:latin typeface="Arial MT"/>
                <a:cs typeface="Arial MT"/>
              </a:rPr>
              <a:t>ité</a:t>
            </a:r>
            <a:r>
              <a:rPr sz="2800" spc="5" dirty="0">
                <a:solidFill>
                  <a:srgbClr val="FFCC66"/>
                </a:solidFill>
                <a:latin typeface="Arial MT"/>
                <a:cs typeface="Arial MT"/>
              </a:rPr>
              <a:t> </a:t>
            </a:r>
            <a:r>
              <a:rPr lang="fr-FR" sz="2800" spc="5" dirty="0">
                <a:solidFill>
                  <a:srgbClr val="FFCC66"/>
                </a:solidFill>
                <a:latin typeface="Arial MT"/>
                <a:cs typeface="Arial MT"/>
              </a:rPr>
              <a:t>ne </a:t>
            </a:r>
            <a:r>
              <a:rPr sz="2800" dirty="0">
                <a:solidFill>
                  <a:srgbClr val="FFCC66"/>
                </a:solidFill>
                <a:latin typeface="Arial MT"/>
                <a:cs typeface="Arial MT"/>
              </a:rPr>
              <a:t>s</a:t>
            </a:r>
            <a:r>
              <a:rPr sz="2800" spc="-5" dirty="0">
                <a:solidFill>
                  <a:srgbClr val="FFCC66"/>
                </a:solidFill>
                <a:latin typeface="Arial MT"/>
                <a:cs typeface="Arial MT"/>
              </a:rPr>
              <a:t>e</a:t>
            </a:r>
            <a:r>
              <a:rPr sz="2800" dirty="0">
                <a:solidFill>
                  <a:srgbClr val="FFCC66"/>
                </a:solidFill>
                <a:latin typeface="Arial MT"/>
                <a:cs typeface="Arial MT"/>
              </a:rPr>
              <a:t>r</a:t>
            </a:r>
            <a:r>
              <a:rPr sz="2800" spc="-5" dirty="0">
                <a:solidFill>
                  <a:srgbClr val="FFCC66"/>
                </a:solidFill>
                <a:latin typeface="Arial MT"/>
                <a:cs typeface="Arial MT"/>
              </a:rPr>
              <a:t>a </a:t>
            </a:r>
            <a:r>
              <a:rPr lang="fr-FR" sz="2800" spc="-5" dirty="0">
                <a:solidFill>
                  <a:srgbClr val="FFCC66"/>
                </a:solidFill>
                <a:latin typeface="Arial MT"/>
                <a:cs typeface="Arial MT"/>
              </a:rPr>
              <a:t>pas </a:t>
            </a:r>
            <a:r>
              <a:rPr lang="fr-FR" sz="2800" spc="5" dirty="0">
                <a:solidFill>
                  <a:srgbClr val="FFCC66"/>
                </a:solidFill>
                <a:latin typeface="Arial MT"/>
                <a:cs typeface="Arial MT"/>
              </a:rPr>
              <a:t>assurée</a:t>
            </a:r>
            <a:r>
              <a:rPr sz="2800" spc="15" dirty="0">
                <a:solidFill>
                  <a:srgbClr val="FFCC66"/>
                </a:solidFill>
                <a:latin typeface="Arial MT"/>
                <a:cs typeface="Arial MT"/>
              </a:rPr>
              <a:t> </a:t>
            </a:r>
            <a:r>
              <a:rPr sz="2800" spc="-5" dirty="0">
                <a:solidFill>
                  <a:srgbClr val="FFCC66"/>
                </a:solidFill>
                <a:latin typeface="Arial MT"/>
                <a:cs typeface="Arial MT"/>
              </a:rPr>
              <a:t>»</a:t>
            </a:r>
            <a:r>
              <a:rPr sz="2800" dirty="0">
                <a:solidFill>
                  <a:srgbClr val="FFCC66"/>
                </a:solidFill>
                <a:latin typeface="Arial MT"/>
                <a:cs typeface="Arial MT"/>
              </a:rPr>
              <a:t>	</a:t>
            </a:r>
            <a:endParaRPr sz="2800" dirty="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00785" y="3236208"/>
            <a:ext cx="2536825" cy="2537460"/>
            <a:chOff x="2025650" y="3071748"/>
            <a:chExt cx="2536825" cy="2537460"/>
          </a:xfrm>
        </p:grpSpPr>
        <p:sp>
          <p:nvSpPr>
            <p:cNvPr id="5" name="object 5"/>
            <p:cNvSpPr/>
            <p:nvPr/>
          </p:nvSpPr>
          <p:spPr>
            <a:xfrm>
              <a:off x="2038350" y="3084575"/>
              <a:ext cx="2511425" cy="2511425"/>
            </a:xfrm>
            <a:custGeom>
              <a:avLst/>
              <a:gdLst/>
              <a:ahLst/>
              <a:cxnLst/>
              <a:rect l="l" t="t" r="r" b="b"/>
              <a:pathLst>
                <a:path w="2511425" h="2511425">
                  <a:moveTo>
                    <a:pt x="1255776" y="0"/>
                  </a:moveTo>
                  <a:lnTo>
                    <a:pt x="1207607" y="906"/>
                  </a:lnTo>
                  <a:lnTo>
                    <a:pt x="1159897" y="3604"/>
                  </a:lnTo>
                  <a:lnTo>
                    <a:pt x="1112678" y="8061"/>
                  </a:lnTo>
                  <a:lnTo>
                    <a:pt x="1065983" y="14245"/>
                  </a:lnTo>
                  <a:lnTo>
                    <a:pt x="1019845" y="22123"/>
                  </a:lnTo>
                  <a:lnTo>
                    <a:pt x="974294" y="31662"/>
                  </a:lnTo>
                  <a:lnTo>
                    <a:pt x="929366" y="42830"/>
                  </a:lnTo>
                  <a:lnTo>
                    <a:pt x="885090" y="55595"/>
                  </a:lnTo>
                  <a:lnTo>
                    <a:pt x="841502" y="69924"/>
                  </a:lnTo>
                  <a:lnTo>
                    <a:pt x="798632" y="85784"/>
                  </a:lnTo>
                  <a:lnTo>
                    <a:pt x="756513" y="103143"/>
                  </a:lnTo>
                  <a:lnTo>
                    <a:pt x="715178" y="121969"/>
                  </a:lnTo>
                  <a:lnTo>
                    <a:pt x="674659" y="142229"/>
                  </a:lnTo>
                  <a:lnTo>
                    <a:pt x="634990" y="163890"/>
                  </a:lnTo>
                  <a:lnTo>
                    <a:pt x="596202" y="186921"/>
                  </a:lnTo>
                  <a:lnTo>
                    <a:pt x="558327" y="211288"/>
                  </a:lnTo>
                  <a:lnTo>
                    <a:pt x="521399" y="236959"/>
                  </a:lnTo>
                  <a:lnTo>
                    <a:pt x="485450" y="263901"/>
                  </a:lnTo>
                  <a:lnTo>
                    <a:pt x="450513" y="292083"/>
                  </a:lnTo>
                  <a:lnTo>
                    <a:pt x="416619" y="321471"/>
                  </a:lnTo>
                  <a:lnTo>
                    <a:pt x="383802" y="352033"/>
                  </a:lnTo>
                  <a:lnTo>
                    <a:pt x="352094" y="383736"/>
                  </a:lnTo>
                  <a:lnTo>
                    <a:pt x="321528" y="416549"/>
                  </a:lnTo>
                  <a:lnTo>
                    <a:pt x="292135" y="450438"/>
                  </a:lnTo>
                  <a:lnTo>
                    <a:pt x="263949" y="485371"/>
                  </a:lnTo>
                  <a:lnTo>
                    <a:pt x="237002" y="521316"/>
                  </a:lnTo>
                  <a:lnTo>
                    <a:pt x="211327" y="558240"/>
                  </a:lnTo>
                  <a:lnTo>
                    <a:pt x="186956" y="596110"/>
                  </a:lnTo>
                  <a:lnTo>
                    <a:pt x="163922" y="634894"/>
                  </a:lnTo>
                  <a:lnTo>
                    <a:pt x="142257" y="674560"/>
                  </a:lnTo>
                  <a:lnTo>
                    <a:pt x="121993" y="715075"/>
                  </a:lnTo>
                  <a:lnTo>
                    <a:pt x="103164" y="756407"/>
                  </a:lnTo>
                  <a:lnTo>
                    <a:pt x="85801" y="798522"/>
                  </a:lnTo>
                  <a:lnTo>
                    <a:pt x="69938" y="841389"/>
                  </a:lnTo>
                  <a:lnTo>
                    <a:pt x="55606" y="884975"/>
                  </a:lnTo>
                  <a:lnTo>
                    <a:pt x="42839" y="929248"/>
                  </a:lnTo>
                  <a:lnTo>
                    <a:pt x="31669" y="974174"/>
                  </a:lnTo>
                  <a:lnTo>
                    <a:pt x="22127" y="1019722"/>
                  </a:lnTo>
                  <a:lnTo>
                    <a:pt x="14248" y="1065859"/>
                  </a:lnTo>
                  <a:lnTo>
                    <a:pt x="8063" y="1112553"/>
                  </a:lnTo>
                  <a:lnTo>
                    <a:pt x="3605" y="1159771"/>
                  </a:lnTo>
                  <a:lnTo>
                    <a:pt x="906" y="1207480"/>
                  </a:lnTo>
                  <a:lnTo>
                    <a:pt x="0" y="1255649"/>
                  </a:lnTo>
                  <a:lnTo>
                    <a:pt x="906" y="1303817"/>
                  </a:lnTo>
                  <a:lnTo>
                    <a:pt x="3605" y="1351526"/>
                  </a:lnTo>
                  <a:lnTo>
                    <a:pt x="8063" y="1398745"/>
                  </a:lnTo>
                  <a:lnTo>
                    <a:pt x="14248" y="1445439"/>
                  </a:lnTo>
                  <a:lnTo>
                    <a:pt x="22127" y="1491577"/>
                  </a:lnTo>
                  <a:lnTo>
                    <a:pt x="31669" y="1537126"/>
                  </a:lnTo>
                  <a:lnTo>
                    <a:pt x="42839" y="1582054"/>
                  </a:lnTo>
                  <a:lnTo>
                    <a:pt x="55606" y="1626328"/>
                  </a:lnTo>
                  <a:lnTo>
                    <a:pt x="69938" y="1669915"/>
                  </a:lnTo>
                  <a:lnTo>
                    <a:pt x="85801" y="1712784"/>
                  </a:lnTo>
                  <a:lnTo>
                    <a:pt x="103164" y="1754901"/>
                  </a:lnTo>
                  <a:lnTo>
                    <a:pt x="121993" y="1796234"/>
                  </a:lnTo>
                  <a:lnTo>
                    <a:pt x="142257" y="1836751"/>
                  </a:lnTo>
                  <a:lnTo>
                    <a:pt x="163922" y="1876418"/>
                  </a:lnTo>
                  <a:lnTo>
                    <a:pt x="186956" y="1915205"/>
                  </a:lnTo>
                  <a:lnTo>
                    <a:pt x="211327" y="1953077"/>
                  </a:lnTo>
                  <a:lnTo>
                    <a:pt x="237002" y="1990003"/>
                  </a:lnTo>
                  <a:lnTo>
                    <a:pt x="263949" y="2025950"/>
                  </a:lnTo>
                  <a:lnTo>
                    <a:pt x="292135" y="2060885"/>
                  </a:lnTo>
                  <a:lnTo>
                    <a:pt x="321528" y="2094776"/>
                  </a:lnTo>
                  <a:lnTo>
                    <a:pt x="352094" y="2127591"/>
                  </a:lnTo>
                  <a:lnTo>
                    <a:pt x="383802" y="2159297"/>
                  </a:lnTo>
                  <a:lnTo>
                    <a:pt x="416619" y="2189861"/>
                  </a:lnTo>
                  <a:lnTo>
                    <a:pt x="450513" y="2219252"/>
                  </a:lnTo>
                  <a:lnTo>
                    <a:pt x="485450" y="2247435"/>
                  </a:lnTo>
                  <a:lnTo>
                    <a:pt x="521399" y="2274380"/>
                  </a:lnTo>
                  <a:lnTo>
                    <a:pt x="558327" y="2300053"/>
                  </a:lnTo>
                  <a:lnTo>
                    <a:pt x="596202" y="2324422"/>
                  </a:lnTo>
                  <a:lnTo>
                    <a:pt x="634990" y="2347454"/>
                  </a:lnTo>
                  <a:lnTo>
                    <a:pt x="674659" y="2369118"/>
                  </a:lnTo>
                  <a:lnTo>
                    <a:pt x="715178" y="2389379"/>
                  </a:lnTo>
                  <a:lnTo>
                    <a:pt x="756513" y="2408207"/>
                  </a:lnTo>
                  <a:lnTo>
                    <a:pt x="798632" y="2425568"/>
                  </a:lnTo>
                  <a:lnTo>
                    <a:pt x="841502" y="2441430"/>
                  </a:lnTo>
                  <a:lnTo>
                    <a:pt x="885090" y="2455760"/>
                  </a:lnTo>
                  <a:lnTo>
                    <a:pt x="929366" y="2468526"/>
                  </a:lnTo>
                  <a:lnTo>
                    <a:pt x="974294" y="2479695"/>
                  </a:lnTo>
                  <a:lnTo>
                    <a:pt x="1019845" y="2489235"/>
                  </a:lnTo>
                  <a:lnTo>
                    <a:pt x="1065983" y="2497114"/>
                  </a:lnTo>
                  <a:lnTo>
                    <a:pt x="1112678" y="2503298"/>
                  </a:lnTo>
                  <a:lnTo>
                    <a:pt x="1159897" y="2507756"/>
                  </a:lnTo>
                  <a:lnTo>
                    <a:pt x="1207607" y="2510454"/>
                  </a:lnTo>
                  <a:lnTo>
                    <a:pt x="1255776" y="2511361"/>
                  </a:lnTo>
                  <a:lnTo>
                    <a:pt x="1303935" y="2510454"/>
                  </a:lnTo>
                  <a:lnTo>
                    <a:pt x="1351637" y="2507756"/>
                  </a:lnTo>
                  <a:lnTo>
                    <a:pt x="1398848" y="2503298"/>
                  </a:lnTo>
                  <a:lnTo>
                    <a:pt x="1445535" y="2497114"/>
                  </a:lnTo>
                  <a:lnTo>
                    <a:pt x="1491667" y="2489235"/>
                  </a:lnTo>
                  <a:lnTo>
                    <a:pt x="1537210" y="2479695"/>
                  </a:lnTo>
                  <a:lnTo>
                    <a:pt x="1582133" y="2468526"/>
                  </a:lnTo>
                  <a:lnTo>
                    <a:pt x="1626402" y="2455760"/>
                  </a:lnTo>
                  <a:lnTo>
                    <a:pt x="1669985" y="2441430"/>
                  </a:lnTo>
                  <a:lnTo>
                    <a:pt x="1712850" y="2425568"/>
                  </a:lnTo>
                  <a:lnTo>
                    <a:pt x="1754963" y="2408207"/>
                  </a:lnTo>
                  <a:lnTo>
                    <a:pt x="1796294" y="2389379"/>
                  </a:lnTo>
                  <a:lnTo>
                    <a:pt x="1836808" y="2369118"/>
                  </a:lnTo>
                  <a:lnTo>
                    <a:pt x="1876473" y="2347454"/>
                  </a:lnTo>
                  <a:lnTo>
                    <a:pt x="1915258" y="2324422"/>
                  </a:lnTo>
                  <a:lnTo>
                    <a:pt x="1953128" y="2300053"/>
                  </a:lnTo>
                  <a:lnTo>
                    <a:pt x="1990053" y="2274380"/>
                  </a:lnTo>
                  <a:lnTo>
                    <a:pt x="2025999" y="2247435"/>
                  </a:lnTo>
                  <a:lnTo>
                    <a:pt x="2060933" y="2219252"/>
                  </a:lnTo>
                  <a:lnTo>
                    <a:pt x="2094824" y="2189861"/>
                  </a:lnTo>
                  <a:lnTo>
                    <a:pt x="2127639" y="2159297"/>
                  </a:lnTo>
                  <a:lnTo>
                    <a:pt x="2159345" y="2127591"/>
                  </a:lnTo>
                  <a:lnTo>
                    <a:pt x="2189909" y="2094776"/>
                  </a:lnTo>
                  <a:lnTo>
                    <a:pt x="2219300" y="2060885"/>
                  </a:lnTo>
                  <a:lnTo>
                    <a:pt x="2247484" y="2025950"/>
                  </a:lnTo>
                  <a:lnTo>
                    <a:pt x="2274429" y="1990003"/>
                  </a:lnTo>
                  <a:lnTo>
                    <a:pt x="2300103" y="1953077"/>
                  </a:lnTo>
                  <a:lnTo>
                    <a:pt x="2324473" y="1915205"/>
                  </a:lnTo>
                  <a:lnTo>
                    <a:pt x="2347506" y="1876418"/>
                  </a:lnTo>
                  <a:lnTo>
                    <a:pt x="2369171" y="1836751"/>
                  </a:lnTo>
                  <a:lnTo>
                    <a:pt x="2389434" y="1796234"/>
                  </a:lnTo>
                  <a:lnTo>
                    <a:pt x="2408262" y="1754901"/>
                  </a:lnTo>
                  <a:lnTo>
                    <a:pt x="2425624" y="1712784"/>
                  </a:lnTo>
                  <a:lnTo>
                    <a:pt x="2441487" y="1669915"/>
                  </a:lnTo>
                  <a:lnTo>
                    <a:pt x="2455818" y="1626328"/>
                  </a:lnTo>
                  <a:lnTo>
                    <a:pt x="2468585" y="1582054"/>
                  </a:lnTo>
                  <a:lnTo>
                    <a:pt x="2479756" y="1537126"/>
                  </a:lnTo>
                  <a:lnTo>
                    <a:pt x="2489297" y="1491577"/>
                  </a:lnTo>
                  <a:lnTo>
                    <a:pt x="2497176" y="1445439"/>
                  </a:lnTo>
                  <a:lnTo>
                    <a:pt x="2503361" y="1398745"/>
                  </a:lnTo>
                  <a:lnTo>
                    <a:pt x="2507819" y="1351526"/>
                  </a:lnTo>
                  <a:lnTo>
                    <a:pt x="2510518" y="1303817"/>
                  </a:lnTo>
                  <a:lnTo>
                    <a:pt x="2511425" y="1255649"/>
                  </a:lnTo>
                  <a:lnTo>
                    <a:pt x="2510518" y="1207480"/>
                  </a:lnTo>
                  <a:lnTo>
                    <a:pt x="2507819" y="1159771"/>
                  </a:lnTo>
                  <a:lnTo>
                    <a:pt x="2503361" y="1112553"/>
                  </a:lnTo>
                  <a:lnTo>
                    <a:pt x="2497176" y="1065859"/>
                  </a:lnTo>
                  <a:lnTo>
                    <a:pt x="2489297" y="1019722"/>
                  </a:lnTo>
                  <a:lnTo>
                    <a:pt x="2479756" y="974174"/>
                  </a:lnTo>
                  <a:lnTo>
                    <a:pt x="2468585" y="929248"/>
                  </a:lnTo>
                  <a:lnTo>
                    <a:pt x="2455818" y="884975"/>
                  </a:lnTo>
                  <a:lnTo>
                    <a:pt x="2441487" y="841389"/>
                  </a:lnTo>
                  <a:lnTo>
                    <a:pt x="2425624" y="798522"/>
                  </a:lnTo>
                  <a:lnTo>
                    <a:pt x="2408262" y="756407"/>
                  </a:lnTo>
                  <a:lnTo>
                    <a:pt x="2389434" y="715075"/>
                  </a:lnTo>
                  <a:lnTo>
                    <a:pt x="2369171" y="674560"/>
                  </a:lnTo>
                  <a:lnTo>
                    <a:pt x="2347506" y="634894"/>
                  </a:lnTo>
                  <a:lnTo>
                    <a:pt x="2324473" y="596110"/>
                  </a:lnTo>
                  <a:lnTo>
                    <a:pt x="2300103" y="558240"/>
                  </a:lnTo>
                  <a:lnTo>
                    <a:pt x="2274429" y="521316"/>
                  </a:lnTo>
                  <a:lnTo>
                    <a:pt x="2247484" y="485371"/>
                  </a:lnTo>
                  <a:lnTo>
                    <a:pt x="2219300" y="450438"/>
                  </a:lnTo>
                  <a:lnTo>
                    <a:pt x="2189909" y="416549"/>
                  </a:lnTo>
                  <a:lnTo>
                    <a:pt x="2159345" y="383736"/>
                  </a:lnTo>
                  <a:lnTo>
                    <a:pt x="2127639" y="352033"/>
                  </a:lnTo>
                  <a:lnTo>
                    <a:pt x="2094824" y="321471"/>
                  </a:lnTo>
                  <a:lnTo>
                    <a:pt x="2060933" y="292083"/>
                  </a:lnTo>
                  <a:lnTo>
                    <a:pt x="2025999" y="263901"/>
                  </a:lnTo>
                  <a:lnTo>
                    <a:pt x="1990053" y="236959"/>
                  </a:lnTo>
                  <a:lnTo>
                    <a:pt x="1953128" y="211288"/>
                  </a:lnTo>
                  <a:lnTo>
                    <a:pt x="1915258" y="186921"/>
                  </a:lnTo>
                  <a:lnTo>
                    <a:pt x="1876473" y="163890"/>
                  </a:lnTo>
                  <a:lnTo>
                    <a:pt x="1836808" y="142229"/>
                  </a:lnTo>
                  <a:lnTo>
                    <a:pt x="1796294" y="121969"/>
                  </a:lnTo>
                  <a:lnTo>
                    <a:pt x="1754963" y="103143"/>
                  </a:lnTo>
                  <a:lnTo>
                    <a:pt x="1712850" y="85784"/>
                  </a:lnTo>
                  <a:lnTo>
                    <a:pt x="1669985" y="69924"/>
                  </a:lnTo>
                  <a:lnTo>
                    <a:pt x="1626402" y="55595"/>
                  </a:lnTo>
                  <a:lnTo>
                    <a:pt x="1582133" y="42830"/>
                  </a:lnTo>
                  <a:lnTo>
                    <a:pt x="1537210" y="31662"/>
                  </a:lnTo>
                  <a:lnTo>
                    <a:pt x="1491667" y="22123"/>
                  </a:lnTo>
                  <a:lnTo>
                    <a:pt x="1445535" y="14245"/>
                  </a:lnTo>
                  <a:lnTo>
                    <a:pt x="1398848" y="8061"/>
                  </a:lnTo>
                  <a:lnTo>
                    <a:pt x="1351637" y="3604"/>
                  </a:lnTo>
                  <a:lnTo>
                    <a:pt x="1303935" y="906"/>
                  </a:lnTo>
                  <a:lnTo>
                    <a:pt x="1255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38350" y="3084448"/>
              <a:ext cx="2511425" cy="2512060"/>
            </a:xfrm>
            <a:custGeom>
              <a:avLst/>
              <a:gdLst/>
              <a:ahLst/>
              <a:cxnLst/>
              <a:rect l="l" t="t" r="r" b="b"/>
              <a:pathLst>
                <a:path w="2511425" h="2512060">
                  <a:moveTo>
                    <a:pt x="0" y="1255776"/>
                  </a:moveTo>
                  <a:lnTo>
                    <a:pt x="906" y="1207607"/>
                  </a:lnTo>
                  <a:lnTo>
                    <a:pt x="3605" y="1159898"/>
                  </a:lnTo>
                  <a:lnTo>
                    <a:pt x="8063" y="1112680"/>
                  </a:lnTo>
                  <a:lnTo>
                    <a:pt x="14248" y="1065986"/>
                  </a:lnTo>
                  <a:lnTo>
                    <a:pt x="22127" y="1019849"/>
                  </a:lnTo>
                  <a:lnTo>
                    <a:pt x="31669" y="974301"/>
                  </a:lnTo>
                  <a:lnTo>
                    <a:pt x="42839" y="929375"/>
                  </a:lnTo>
                  <a:lnTo>
                    <a:pt x="55606" y="885102"/>
                  </a:lnTo>
                  <a:lnTo>
                    <a:pt x="69938" y="841516"/>
                  </a:lnTo>
                  <a:lnTo>
                    <a:pt x="85801" y="798649"/>
                  </a:lnTo>
                  <a:lnTo>
                    <a:pt x="103164" y="756534"/>
                  </a:lnTo>
                  <a:lnTo>
                    <a:pt x="121993" y="715202"/>
                  </a:lnTo>
                  <a:lnTo>
                    <a:pt x="142257" y="674687"/>
                  </a:lnTo>
                  <a:lnTo>
                    <a:pt x="163922" y="635021"/>
                  </a:lnTo>
                  <a:lnTo>
                    <a:pt x="186956" y="596237"/>
                  </a:lnTo>
                  <a:lnTo>
                    <a:pt x="211327" y="558367"/>
                  </a:lnTo>
                  <a:lnTo>
                    <a:pt x="237002" y="521443"/>
                  </a:lnTo>
                  <a:lnTo>
                    <a:pt x="263949" y="485498"/>
                  </a:lnTo>
                  <a:lnTo>
                    <a:pt x="292135" y="450565"/>
                  </a:lnTo>
                  <a:lnTo>
                    <a:pt x="321528" y="416676"/>
                  </a:lnTo>
                  <a:lnTo>
                    <a:pt x="352094" y="383863"/>
                  </a:lnTo>
                  <a:lnTo>
                    <a:pt x="383802" y="352160"/>
                  </a:lnTo>
                  <a:lnTo>
                    <a:pt x="416619" y="321598"/>
                  </a:lnTo>
                  <a:lnTo>
                    <a:pt x="450513" y="292210"/>
                  </a:lnTo>
                  <a:lnTo>
                    <a:pt x="485450" y="264028"/>
                  </a:lnTo>
                  <a:lnTo>
                    <a:pt x="521399" y="237086"/>
                  </a:lnTo>
                  <a:lnTo>
                    <a:pt x="558327" y="211415"/>
                  </a:lnTo>
                  <a:lnTo>
                    <a:pt x="596202" y="187048"/>
                  </a:lnTo>
                  <a:lnTo>
                    <a:pt x="634990" y="164017"/>
                  </a:lnTo>
                  <a:lnTo>
                    <a:pt x="674659" y="142356"/>
                  </a:lnTo>
                  <a:lnTo>
                    <a:pt x="715178" y="122096"/>
                  </a:lnTo>
                  <a:lnTo>
                    <a:pt x="756513" y="103270"/>
                  </a:lnTo>
                  <a:lnTo>
                    <a:pt x="798632" y="85911"/>
                  </a:lnTo>
                  <a:lnTo>
                    <a:pt x="841502" y="70051"/>
                  </a:lnTo>
                  <a:lnTo>
                    <a:pt x="885090" y="55722"/>
                  </a:lnTo>
                  <a:lnTo>
                    <a:pt x="929366" y="42957"/>
                  </a:lnTo>
                  <a:lnTo>
                    <a:pt x="974294" y="31789"/>
                  </a:lnTo>
                  <a:lnTo>
                    <a:pt x="1019845" y="22250"/>
                  </a:lnTo>
                  <a:lnTo>
                    <a:pt x="1065983" y="14372"/>
                  </a:lnTo>
                  <a:lnTo>
                    <a:pt x="1112678" y="8188"/>
                  </a:lnTo>
                  <a:lnTo>
                    <a:pt x="1159897" y="3731"/>
                  </a:lnTo>
                  <a:lnTo>
                    <a:pt x="1207607" y="1033"/>
                  </a:lnTo>
                  <a:lnTo>
                    <a:pt x="1255776" y="126"/>
                  </a:lnTo>
                  <a:lnTo>
                    <a:pt x="1303935" y="1033"/>
                  </a:lnTo>
                  <a:lnTo>
                    <a:pt x="1351637" y="3731"/>
                  </a:lnTo>
                  <a:lnTo>
                    <a:pt x="1398848" y="8188"/>
                  </a:lnTo>
                  <a:lnTo>
                    <a:pt x="1445535" y="14372"/>
                  </a:lnTo>
                  <a:lnTo>
                    <a:pt x="1491667" y="22250"/>
                  </a:lnTo>
                  <a:lnTo>
                    <a:pt x="1537210" y="31789"/>
                  </a:lnTo>
                  <a:lnTo>
                    <a:pt x="1582133" y="42957"/>
                  </a:lnTo>
                  <a:lnTo>
                    <a:pt x="1626402" y="55722"/>
                  </a:lnTo>
                  <a:lnTo>
                    <a:pt x="1669985" y="70051"/>
                  </a:lnTo>
                  <a:lnTo>
                    <a:pt x="1712850" y="85911"/>
                  </a:lnTo>
                  <a:lnTo>
                    <a:pt x="1754963" y="103270"/>
                  </a:lnTo>
                  <a:lnTo>
                    <a:pt x="1796294" y="122096"/>
                  </a:lnTo>
                  <a:lnTo>
                    <a:pt x="1836808" y="142356"/>
                  </a:lnTo>
                  <a:lnTo>
                    <a:pt x="1876473" y="164017"/>
                  </a:lnTo>
                  <a:lnTo>
                    <a:pt x="1915258" y="187048"/>
                  </a:lnTo>
                  <a:lnTo>
                    <a:pt x="1953128" y="211415"/>
                  </a:lnTo>
                  <a:lnTo>
                    <a:pt x="1990053" y="237086"/>
                  </a:lnTo>
                  <a:lnTo>
                    <a:pt x="2025999" y="264028"/>
                  </a:lnTo>
                  <a:lnTo>
                    <a:pt x="2060933" y="292210"/>
                  </a:lnTo>
                  <a:lnTo>
                    <a:pt x="2094824" y="321598"/>
                  </a:lnTo>
                  <a:lnTo>
                    <a:pt x="2127639" y="352160"/>
                  </a:lnTo>
                  <a:lnTo>
                    <a:pt x="2159345" y="383863"/>
                  </a:lnTo>
                  <a:lnTo>
                    <a:pt x="2189909" y="416676"/>
                  </a:lnTo>
                  <a:lnTo>
                    <a:pt x="2219300" y="450565"/>
                  </a:lnTo>
                  <a:lnTo>
                    <a:pt x="2247484" y="485498"/>
                  </a:lnTo>
                  <a:lnTo>
                    <a:pt x="2274429" y="521443"/>
                  </a:lnTo>
                  <a:lnTo>
                    <a:pt x="2300103" y="558367"/>
                  </a:lnTo>
                  <a:lnTo>
                    <a:pt x="2324473" y="596237"/>
                  </a:lnTo>
                  <a:lnTo>
                    <a:pt x="2347506" y="635021"/>
                  </a:lnTo>
                  <a:lnTo>
                    <a:pt x="2369171" y="674687"/>
                  </a:lnTo>
                  <a:lnTo>
                    <a:pt x="2389434" y="715202"/>
                  </a:lnTo>
                  <a:lnTo>
                    <a:pt x="2408262" y="756534"/>
                  </a:lnTo>
                  <a:lnTo>
                    <a:pt x="2425624" y="798649"/>
                  </a:lnTo>
                  <a:lnTo>
                    <a:pt x="2441487" y="841516"/>
                  </a:lnTo>
                  <a:lnTo>
                    <a:pt x="2455818" y="885102"/>
                  </a:lnTo>
                  <a:lnTo>
                    <a:pt x="2468585" y="929375"/>
                  </a:lnTo>
                  <a:lnTo>
                    <a:pt x="2479756" y="974301"/>
                  </a:lnTo>
                  <a:lnTo>
                    <a:pt x="2489297" y="1019849"/>
                  </a:lnTo>
                  <a:lnTo>
                    <a:pt x="2497176" y="1065986"/>
                  </a:lnTo>
                  <a:lnTo>
                    <a:pt x="2503361" y="1112680"/>
                  </a:lnTo>
                  <a:lnTo>
                    <a:pt x="2507819" y="1159898"/>
                  </a:lnTo>
                  <a:lnTo>
                    <a:pt x="2510518" y="1207607"/>
                  </a:lnTo>
                  <a:lnTo>
                    <a:pt x="2511425" y="1255776"/>
                  </a:lnTo>
                  <a:lnTo>
                    <a:pt x="2510518" y="1303944"/>
                  </a:lnTo>
                  <a:lnTo>
                    <a:pt x="2507819" y="1351653"/>
                  </a:lnTo>
                  <a:lnTo>
                    <a:pt x="2503361" y="1398872"/>
                  </a:lnTo>
                  <a:lnTo>
                    <a:pt x="2497176" y="1445566"/>
                  </a:lnTo>
                  <a:lnTo>
                    <a:pt x="2489297" y="1491704"/>
                  </a:lnTo>
                  <a:lnTo>
                    <a:pt x="2479756" y="1537253"/>
                  </a:lnTo>
                  <a:lnTo>
                    <a:pt x="2468585" y="1582181"/>
                  </a:lnTo>
                  <a:lnTo>
                    <a:pt x="2455818" y="1626455"/>
                  </a:lnTo>
                  <a:lnTo>
                    <a:pt x="2441487" y="1670042"/>
                  </a:lnTo>
                  <a:lnTo>
                    <a:pt x="2425624" y="1712911"/>
                  </a:lnTo>
                  <a:lnTo>
                    <a:pt x="2408262" y="1755028"/>
                  </a:lnTo>
                  <a:lnTo>
                    <a:pt x="2389434" y="1796361"/>
                  </a:lnTo>
                  <a:lnTo>
                    <a:pt x="2369171" y="1836878"/>
                  </a:lnTo>
                  <a:lnTo>
                    <a:pt x="2347506" y="1876545"/>
                  </a:lnTo>
                  <a:lnTo>
                    <a:pt x="2324473" y="1915332"/>
                  </a:lnTo>
                  <a:lnTo>
                    <a:pt x="2300103" y="1953204"/>
                  </a:lnTo>
                  <a:lnTo>
                    <a:pt x="2274429" y="1990130"/>
                  </a:lnTo>
                  <a:lnTo>
                    <a:pt x="2247484" y="2026077"/>
                  </a:lnTo>
                  <a:lnTo>
                    <a:pt x="2219300" y="2061012"/>
                  </a:lnTo>
                  <a:lnTo>
                    <a:pt x="2189909" y="2094903"/>
                  </a:lnTo>
                  <a:lnTo>
                    <a:pt x="2159345" y="2127718"/>
                  </a:lnTo>
                  <a:lnTo>
                    <a:pt x="2127639" y="2159424"/>
                  </a:lnTo>
                  <a:lnTo>
                    <a:pt x="2094824" y="2189988"/>
                  </a:lnTo>
                  <a:lnTo>
                    <a:pt x="2060933" y="2219379"/>
                  </a:lnTo>
                  <a:lnTo>
                    <a:pt x="2025999" y="2247562"/>
                  </a:lnTo>
                  <a:lnTo>
                    <a:pt x="1990053" y="2274507"/>
                  </a:lnTo>
                  <a:lnTo>
                    <a:pt x="1953128" y="2300180"/>
                  </a:lnTo>
                  <a:lnTo>
                    <a:pt x="1915258" y="2324549"/>
                  </a:lnTo>
                  <a:lnTo>
                    <a:pt x="1876473" y="2347581"/>
                  </a:lnTo>
                  <a:lnTo>
                    <a:pt x="1836808" y="2369245"/>
                  </a:lnTo>
                  <a:lnTo>
                    <a:pt x="1796294" y="2389506"/>
                  </a:lnTo>
                  <a:lnTo>
                    <a:pt x="1754963" y="2408334"/>
                  </a:lnTo>
                  <a:lnTo>
                    <a:pt x="1712850" y="2425695"/>
                  </a:lnTo>
                  <a:lnTo>
                    <a:pt x="1669985" y="2441557"/>
                  </a:lnTo>
                  <a:lnTo>
                    <a:pt x="1626402" y="2455887"/>
                  </a:lnTo>
                  <a:lnTo>
                    <a:pt x="1582133" y="2468653"/>
                  </a:lnTo>
                  <a:lnTo>
                    <a:pt x="1537210" y="2479822"/>
                  </a:lnTo>
                  <a:lnTo>
                    <a:pt x="1491667" y="2489362"/>
                  </a:lnTo>
                  <a:lnTo>
                    <a:pt x="1445535" y="2497241"/>
                  </a:lnTo>
                  <a:lnTo>
                    <a:pt x="1398848" y="2503425"/>
                  </a:lnTo>
                  <a:lnTo>
                    <a:pt x="1351637" y="2507883"/>
                  </a:lnTo>
                  <a:lnTo>
                    <a:pt x="1303935" y="2510581"/>
                  </a:lnTo>
                  <a:lnTo>
                    <a:pt x="1255776" y="2511488"/>
                  </a:lnTo>
                  <a:lnTo>
                    <a:pt x="1207607" y="2510581"/>
                  </a:lnTo>
                  <a:lnTo>
                    <a:pt x="1159897" y="2507883"/>
                  </a:lnTo>
                  <a:lnTo>
                    <a:pt x="1112678" y="2503425"/>
                  </a:lnTo>
                  <a:lnTo>
                    <a:pt x="1065983" y="2497241"/>
                  </a:lnTo>
                  <a:lnTo>
                    <a:pt x="1019845" y="2489362"/>
                  </a:lnTo>
                  <a:lnTo>
                    <a:pt x="974294" y="2479822"/>
                  </a:lnTo>
                  <a:lnTo>
                    <a:pt x="929366" y="2468653"/>
                  </a:lnTo>
                  <a:lnTo>
                    <a:pt x="885090" y="2455887"/>
                  </a:lnTo>
                  <a:lnTo>
                    <a:pt x="841502" y="2441557"/>
                  </a:lnTo>
                  <a:lnTo>
                    <a:pt x="798632" y="2425695"/>
                  </a:lnTo>
                  <a:lnTo>
                    <a:pt x="756513" y="2408334"/>
                  </a:lnTo>
                  <a:lnTo>
                    <a:pt x="715178" y="2389506"/>
                  </a:lnTo>
                  <a:lnTo>
                    <a:pt x="674659" y="2369245"/>
                  </a:lnTo>
                  <a:lnTo>
                    <a:pt x="634990" y="2347581"/>
                  </a:lnTo>
                  <a:lnTo>
                    <a:pt x="596202" y="2324549"/>
                  </a:lnTo>
                  <a:lnTo>
                    <a:pt x="558327" y="2300180"/>
                  </a:lnTo>
                  <a:lnTo>
                    <a:pt x="521399" y="2274507"/>
                  </a:lnTo>
                  <a:lnTo>
                    <a:pt x="485450" y="2247562"/>
                  </a:lnTo>
                  <a:lnTo>
                    <a:pt x="450513" y="2219379"/>
                  </a:lnTo>
                  <a:lnTo>
                    <a:pt x="416619" y="2189988"/>
                  </a:lnTo>
                  <a:lnTo>
                    <a:pt x="383802" y="2159424"/>
                  </a:lnTo>
                  <a:lnTo>
                    <a:pt x="352094" y="2127718"/>
                  </a:lnTo>
                  <a:lnTo>
                    <a:pt x="321528" y="2094903"/>
                  </a:lnTo>
                  <a:lnTo>
                    <a:pt x="292135" y="2061012"/>
                  </a:lnTo>
                  <a:lnTo>
                    <a:pt x="263949" y="2026077"/>
                  </a:lnTo>
                  <a:lnTo>
                    <a:pt x="237002" y="1990130"/>
                  </a:lnTo>
                  <a:lnTo>
                    <a:pt x="211327" y="1953204"/>
                  </a:lnTo>
                  <a:lnTo>
                    <a:pt x="186956" y="1915332"/>
                  </a:lnTo>
                  <a:lnTo>
                    <a:pt x="163922" y="1876545"/>
                  </a:lnTo>
                  <a:lnTo>
                    <a:pt x="142257" y="1836878"/>
                  </a:lnTo>
                  <a:lnTo>
                    <a:pt x="121993" y="1796361"/>
                  </a:lnTo>
                  <a:lnTo>
                    <a:pt x="103164" y="1755028"/>
                  </a:lnTo>
                  <a:lnTo>
                    <a:pt x="85801" y="1712911"/>
                  </a:lnTo>
                  <a:lnTo>
                    <a:pt x="69938" y="1670042"/>
                  </a:lnTo>
                  <a:lnTo>
                    <a:pt x="55606" y="1626455"/>
                  </a:lnTo>
                  <a:lnTo>
                    <a:pt x="42839" y="1582181"/>
                  </a:lnTo>
                  <a:lnTo>
                    <a:pt x="31669" y="1537253"/>
                  </a:lnTo>
                  <a:lnTo>
                    <a:pt x="22127" y="1491704"/>
                  </a:lnTo>
                  <a:lnTo>
                    <a:pt x="14248" y="1445566"/>
                  </a:lnTo>
                  <a:lnTo>
                    <a:pt x="8063" y="1398872"/>
                  </a:lnTo>
                  <a:lnTo>
                    <a:pt x="3605" y="1351653"/>
                  </a:lnTo>
                  <a:lnTo>
                    <a:pt x="906" y="1303944"/>
                  </a:lnTo>
                  <a:lnTo>
                    <a:pt x="0" y="1255776"/>
                  </a:lnTo>
                  <a:close/>
                </a:path>
                <a:path w="2511425" h="2512060">
                  <a:moveTo>
                    <a:pt x="0" y="1265301"/>
                  </a:moveTo>
                  <a:lnTo>
                    <a:pt x="2511425" y="1265301"/>
                  </a:lnTo>
                </a:path>
                <a:path w="2511425" h="2512060">
                  <a:moveTo>
                    <a:pt x="1282700" y="0"/>
                  </a:moveTo>
                  <a:lnTo>
                    <a:pt x="1282700" y="2511488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11781" y="3807205"/>
              <a:ext cx="309245" cy="355600"/>
            </a:xfrm>
            <a:custGeom>
              <a:avLst/>
              <a:gdLst/>
              <a:ahLst/>
              <a:cxnLst/>
              <a:rect l="l" t="t" r="r" b="b"/>
              <a:pathLst>
                <a:path w="309244" h="355600">
                  <a:moveTo>
                    <a:pt x="242950" y="0"/>
                  </a:moveTo>
                  <a:lnTo>
                    <a:pt x="83566" y="15748"/>
                  </a:lnTo>
                  <a:lnTo>
                    <a:pt x="139954" y="48260"/>
                  </a:lnTo>
                  <a:lnTo>
                    <a:pt x="0" y="290576"/>
                  </a:lnTo>
                  <a:lnTo>
                    <a:pt x="112775" y="355600"/>
                  </a:lnTo>
                  <a:lnTo>
                    <a:pt x="252602" y="113284"/>
                  </a:lnTo>
                  <a:lnTo>
                    <a:pt x="308991" y="145923"/>
                  </a:lnTo>
                  <a:lnTo>
                    <a:pt x="24295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11781" y="3807205"/>
              <a:ext cx="309245" cy="355600"/>
            </a:xfrm>
            <a:custGeom>
              <a:avLst/>
              <a:gdLst/>
              <a:ahLst/>
              <a:cxnLst/>
              <a:rect l="l" t="t" r="r" b="b"/>
              <a:pathLst>
                <a:path w="309244" h="355600">
                  <a:moveTo>
                    <a:pt x="0" y="290576"/>
                  </a:moveTo>
                  <a:lnTo>
                    <a:pt x="139954" y="48260"/>
                  </a:lnTo>
                  <a:lnTo>
                    <a:pt x="83566" y="15748"/>
                  </a:lnTo>
                  <a:lnTo>
                    <a:pt x="242950" y="0"/>
                  </a:lnTo>
                  <a:lnTo>
                    <a:pt x="308991" y="145923"/>
                  </a:lnTo>
                  <a:lnTo>
                    <a:pt x="252602" y="113284"/>
                  </a:lnTo>
                  <a:lnTo>
                    <a:pt x="112775" y="355600"/>
                  </a:lnTo>
                  <a:lnTo>
                    <a:pt x="0" y="290576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23107" y="3367912"/>
              <a:ext cx="357505" cy="309880"/>
            </a:xfrm>
            <a:custGeom>
              <a:avLst/>
              <a:gdLst/>
              <a:ahLst/>
              <a:cxnLst/>
              <a:rect l="l" t="t" r="r" b="b"/>
              <a:pathLst>
                <a:path w="357504" h="309879">
                  <a:moveTo>
                    <a:pt x="65150" y="0"/>
                  </a:moveTo>
                  <a:lnTo>
                    <a:pt x="0" y="112649"/>
                  </a:lnTo>
                  <a:lnTo>
                    <a:pt x="243331" y="253237"/>
                  </a:lnTo>
                  <a:lnTo>
                    <a:pt x="210819" y="309499"/>
                  </a:lnTo>
                  <a:lnTo>
                    <a:pt x="356996" y="243586"/>
                  </a:lnTo>
                  <a:lnTo>
                    <a:pt x="340994" y="84074"/>
                  </a:lnTo>
                  <a:lnTo>
                    <a:pt x="308482" y="140462"/>
                  </a:lnTo>
                  <a:lnTo>
                    <a:pt x="6515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23107" y="3367912"/>
              <a:ext cx="357505" cy="309880"/>
            </a:xfrm>
            <a:custGeom>
              <a:avLst/>
              <a:gdLst/>
              <a:ahLst/>
              <a:cxnLst/>
              <a:rect l="l" t="t" r="r" b="b"/>
              <a:pathLst>
                <a:path w="357504" h="309879">
                  <a:moveTo>
                    <a:pt x="65150" y="0"/>
                  </a:moveTo>
                  <a:lnTo>
                    <a:pt x="308482" y="140462"/>
                  </a:lnTo>
                  <a:lnTo>
                    <a:pt x="340994" y="84074"/>
                  </a:lnTo>
                  <a:lnTo>
                    <a:pt x="356996" y="243586"/>
                  </a:lnTo>
                  <a:lnTo>
                    <a:pt x="210819" y="309499"/>
                  </a:lnTo>
                  <a:lnTo>
                    <a:pt x="243331" y="253237"/>
                  </a:lnTo>
                  <a:lnTo>
                    <a:pt x="0" y="112649"/>
                  </a:lnTo>
                  <a:lnTo>
                    <a:pt x="6515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328873" y="3972174"/>
            <a:ext cx="430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Do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617227" y="4724331"/>
            <a:ext cx="335915" cy="349250"/>
            <a:chOff x="4042092" y="4559871"/>
            <a:chExt cx="335915" cy="349250"/>
          </a:xfrm>
        </p:grpSpPr>
        <p:sp>
          <p:nvSpPr>
            <p:cNvPr id="13" name="object 13"/>
            <p:cNvSpPr/>
            <p:nvPr/>
          </p:nvSpPr>
          <p:spPr>
            <a:xfrm>
              <a:off x="4046854" y="4564634"/>
              <a:ext cx="326390" cy="339725"/>
            </a:xfrm>
            <a:custGeom>
              <a:avLst/>
              <a:gdLst/>
              <a:ahLst/>
              <a:cxnLst/>
              <a:rect l="l" t="t" r="r" b="b"/>
              <a:pathLst>
                <a:path w="326389" h="339725">
                  <a:moveTo>
                    <a:pt x="225425" y="0"/>
                  </a:moveTo>
                  <a:lnTo>
                    <a:pt x="50419" y="218313"/>
                  </a:lnTo>
                  <a:lnTo>
                    <a:pt x="0" y="177800"/>
                  </a:lnTo>
                  <a:lnTo>
                    <a:pt x="42545" y="331470"/>
                  </a:lnTo>
                  <a:lnTo>
                    <a:pt x="201930" y="339598"/>
                  </a:lnTo>
                  <a:lnTo>
                    <a:pt x="151384" y="299212"/>
                  </a:lnTo>
                  <a:lnTo>
                    <a:pt x="326390" y="80899"/>
                  </a:lnTo>
                  <a:lnTo>
                    <a:pt x="225425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46854" y="4564634"/>
              <a:ext cx="326390" cy="339725"/>
            </a:xfrm>
            <a:custGeom>
              <a:avLst/>
              <a:gdLst/>
              <a:ahLst/>
              <a:cxnLst/>
              <a:rect l="l" t="t" r="r" b="b"/>
              <a:pathLst>
                <a:path w="326389" h="339725">
                  <a:moveTo>
                    <a:pt x="326390" y="80899"/>
                  </a:moveTo>
                  <a:lnTo>
                    <a:pt x="151384" y="299212"/>
                  </a:lnTo>
                  <a:lnTo>
                    <a:pt x="201930" y="339598"/>
                  </a:lnTo>
                  <a:lnTo>
                    <a:pt x="42545" y="331470"/>
                  </a:lnTo>
                  <a:lnTo>
                    <a:pt x="0" y="177800"/>
                  </a:lnTo>
                  <a:lnTo>
                    <a:pt x="50419" y="218313"/>
                  </a:lnTo>
                  <a:lnTo>
                    <a:pt x="225425" y="0"/>
                  </a:lnTo>
                  <a:lnTo>
                    <a:pt x="326390" y="808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885008" y="5015175"/>
            <a:ext cx="9391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144789" y="5106729"/>
            <a:ext cx="358775" cy="325755"/>
            <a:chOff x="2569654" y="4942268"/>
            <a:chExt cx="358775" cy="325755"/>
          </a:xfrm>
        </p:grpSpPr>
        <p:sp>
          <p:nvSpPr>
            <p:cNvPr id="17" name="object 17"/>
            <p:cNvSpPr/>
            <p:nvPr/>
          </p:nvSpPr>
          <p:spPr>
            <a:xfrm>
              <a:off x="2574417" y="4947030"/>
              <a:ext cx="349250" cy="316230"/>
            </a:xfrm>
            <a:custGeom>
              <a:avLst/>
              <a:gdLst/>
              <a:ahLst/>
              <a:cxnLst/>
              <a:rect l="l" t="t" r="r" b="b"/>
              <a:pathLst>
                <a:path w="349250" h="316229">
                  <a:moveTo>
                    <a:pt x="148970" y="0"/>
                  </a:moveTo>
                  <a:lnTo>
                    <a:pt x="0" y="58928"/>
                  </a:lnTo>
                  <a:lnTo>
                    <a:pt x="8000" y="218948"/>
                  </a:lnTo>
                  <a:lnTo>
                    <a:pt x="43180" y="164211"/>
                  </a:lnTo>
                  <a:lnTo>
                    <a:pt x="278510" y="315722"/>
                  </a:lnTo>
                  <a:lnTo>
                    <a:pt x="348995" y="206248"/>
                  </a:lnTo>
                  <a:lnTo>
                    <a:pt x="113664" y="54737"/>
                  </a:lnTo>
                  <a:lnTo>
                    <a:pt x="148970" y="0"/>
                  </a:lnTo>
                  <a:close/>
                </a:path>
              </a:pathLst>
            </a:custGeom>
            <a:solidFill>
              <a:srgbClr val="99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74417" y="4947030"/>
              <a:ext cx="349250" cy="316230"/>
            </a:xfrm>
            <a:custGeom>
              <a:avLst/>
              <a:gdLst/>
              <a:ahLst/>
              <a:cxnLst/>
              <a:rect l="l" t="t" r="r" b="b"/>
              <a:pathLst>
                <a:path w="349250" h="316229">
                  <a:moveTo>
                    <a:pt x="278510" y="315722"/>
                  </a:moveTo>
                  <a:lnTo>
                    <a:pt x="43180" y="164211"/>
                  </a:lnTo>
                  <a:lnTo>
                    <a:pt x="8000" y="218948"/>
                  </a:lnTo>
                  <a:lnTo>
                    <a:pt x="0" y="58928"/>
                  </a:lnTo>
                  <a:lnTo>
                    <a:pt x="148970" y="0"/>
                  </a:lnTo>
                  <a:lnTo>
                    <a:pt x="113664" y="54737"/>
                  </a:lnTo>
                  <a:lnTo>
                    <a:pt x="348995" y="206248"/>
                  </a:lnTo>
                  <a:lnTo>
                    <a:pt x="278510" y="31572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986229" y="4648449"/>
            <a:ext cx="5156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spc="-1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386211" y="4132385"/>
            <a:ext cx="163830" cy="188595"/>
            <a:chOff x="4811077" y="3967924"/>
            <a:chExt cx="163830" cy="188595"/>
          </a:xfrm>
        </p:grpSpPr>
        <p:sp>
          <p:nvSpPr>
            <p:cNvPr id="21" name="object 21"/>
            <p:cNvSpPr/>
            <p:nvPr/>
          </p:nvSpPr>
          <p:spPr>
            <a:xfrm>
              <a:off x="4815840" y="3972686"/>
              <a:ext cx="154305" cy="179070"/>
            </a:xfrm>
            <a:custGeom>
              <a:avLst/>
              <a:gdLst/>
              <a:ahLst/>
              <a:cxnLst/>
              <a:rect l="l" t="t" r="r" b="b"/>
              <a:pathLst>
                <a:path w="154304" h="179070">
                  <a:moveTo>
                    <a:pt x="105790" y="0"/>
                  </a:moveTo>
                  <a:lnTo>
                    <a:pt x="0" y="35560"/>
                  </a:lnTo>
                  <a:lnTo>
                    <a:pt x="48133" y="178562"/>
                  </a:lnTo>
                  <a:lnTo>
                    <a:pt x="153924" y="142875"/>
                  </a:lnTo>
                  <a:lnTo>
                    <a:pt x="10579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15840" y="3972686"/>
              <a:ext cx="154305" cy="179070"/>
            </a:xfrm>
            <a:custGeom>
              <a:avLst/>
              <a:gdLst/>
              <a:ahLst/>
              <a:cxnLst/>
              <a:rect l="l" t="t" r="r" b="b"/>
              <a:pathLst>
                <a:path w="154304" h="179070">
                  <a:moveTo>
                    <a:pt x="0" y="35560"/>
                  </a:moveTo>
                  <a:lnTo>
                    <a:pt x="48133" y="178562"/>
                  </a:lnTo>
                  <a:lnTo>
                    <a:pt x="153924" y="142875"/>
                  </a:lnTo>
                  <a:lnTo>
                    <a:pt x="105790" y="0"/>
                  </a:lnTo>
                  <a:lnTo>
                    <a:pt x="0" y="3556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4393895" y="2715763"/>
            <a:ext cx="3465195" cy="1533525"/>
            <a:chOff x="4818760" y="2551302"/>
            <a:chExt cx="3465195" cy="1533525"/>
          </a:xfrm>
        </p:grpSpPr>
        <p:sp>
          <p:nvSpPr>
            <p:cNvPr id="24" name="object 24"/>
            <p:cNvSpPr/>
            <p:nvPr/>
          </p:nvSpPr>
          <p:spPr>
            <a:xfrm>
              <a:off x="5344794" y="2940177"/>
              <a:ext cx="2880360" cy="1033144"/>
            </a:xfrm>
            <a:custGeom>
              <a:avLst/>
              <a:gdLst/>
              <a:ahLst/>
              <a:cxnLst/>
              <a:rect l="l" t="t" r="r" b="b"/>
              <a:pathLst>
                <a:path w="2880359" h="1033145">
                  <a:moveTo>
                    <a:pt x="2880359" y="0"/>
                  </a:moveTo>
                  <a:lnTo>
                    <a:pt x="1985899" y="141986"/>
                  </a:lnTo>
                  <a:lnTo>
                    <a:pt x="2010028" y="213487"/>
                  </a:lnTo>
                  <a:lnTo>
                    <a:pt x="0" y="890016"/>
                  </a:lnTo>
                  <a:lnTo>
                    <a:pt x="48132" y="1033018"/>
                  </a:lnTo>
                  <a:lnTo>
                    <a:pt x="2058161" y="356362"/>
                  </a:lnTo>
                  <a:lnTo>
                    <a:pt x="2082164" y="427863"/>
                  </a:lnTo>
                  <a:lnTo>
                    <a:pt x="28803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44794" y="2940177"/>
              <a:ext cx="2880360" cy="1033144"/>
            </a:xfrm>
            <a:custGeom>
              <a:avLst/>
              <a:gdLst/>
              <a:ahLst/>
              <a:cxnLst/>
              <a:rect l="l" t="t" r="r" b="b"/>
              <a:pathLst>
                <a:path w="2880359" h="1033145">
                  <a:moveTo>
                    <a:pt x="1985899" y="141986"/>
                  </a:moveTo>
                  <a:lnTo>
                    <a:pt x="2010028" y="213487"/>
                  </a:lnTo>
                  <a:lnTo>
                    <a:pt x="0" y="890016"/>
                  </a:lnTo>
                  <a:lnTo>
                    <a:pt x="48132" y="1033018"/>
                  </a:lnTo>
                  <a:lnTo>
                    <a:pt x="2058161" y="356362"/>
                  </a:lnTo>
                  <a:lnTo>
                    <a:pt x="2082164" y="427863"/>
                  </a:lnTo>
                  <a:lnTo>
                    <a:pt x="2880359" y="0"/>
                  </a:lnTo>
                  <a:lnTo>
                    <a:pt x="1985899" y="14198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27421" y="3865880"/>
              <a:ext cx="259715" cy="214629"/>
            </a:xfrm>
            <a:custGeom>
              <a:avLst/>
              <a:gdLst/>
              <a:ahLst/>
              <a:cxnLst/>
              <a:rect l="l" t="t" r="r" b="b"/>
              <a:pathLst>
                <a:path w="259714" h="214629">
                  <a:moveTo>
                    <a:pt x="211581" y="0"/>
                  </a:moveTo>
                  <a:lnTo>
                    <a:pt x="0" y="71120"/>
                  </a:lnTo>
                  <a:lnTo>
                    <a:pt x="48132" y="214122"/>
                  </a:lnTo>
                  <a:lnTo>
                    <a:pt x="259714" y="142875"/>
                  </a:lnTo>
                  <a:lnTo>
                    <a:pt x="21158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27421" y="3865880"/>
              <a:ext cx="259715" cy="214629"/>
            </a:xfrm>
            <a:custGeom>
              <a:avLst/>
              <a:gdLst/>
              <a:ahLst/>
              <a:cxnLst/>
              <a:rect l="l" t="t" r="r" b="b"/>
              <a:pathLst>
                <a:path w="259714" h="214629">
                  <a:moveTo>
                    <a:pt x="0" y="71120"/>
                  </a:moveTo>
                  <a:lnTo>
                    <a:pt x="48132" y="214122"/>
                  </a:lnTo>
                  <a:lnTo>
                    <a:pt x="259714" y="142875"/>
                  </a:lnTo>
                  <a:lnTo>
                    <a:pt x="211581" y="0"/>
                  </a:lnTo>
                  <a:lnTo>
                    <a:pt x="0" y="7112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8760" y="2551302"/>
              <a:ext cx="3464814" cy="1274064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598754" y="3209870"/>
            <a:ext cx="2245995" cy="760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3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00FFFF"/>
                </a:solidFill>
                <a:latin typeface="Arial"/>
                <a:cs typeface="Arial"/>
              </a:rPr>
              <a:t>Planifier</a:t>
            </a:r>
            <a:endParaRPr sz="2800">
              <a:latin typeface="Arial"/>
              <a:cs typeface="Arial"/>
            </a:endParaRPr>
          </a:p>
          <a:p>
            <a:pPr marL="1589405">
              <a:lnSpc>
                <a:spcPts val="2650"/>
              </a:lnSpc>
            </a:pPr>
            <a:r>
              <a:rPr sz="2400" b="1" spc="-5" dirty="0">
                <a:solidFill>
                  <a:srgbClr val="0000FF"/>
                </a:solidFill>
                <a:latin typeface="Arial"/>
                <a:cs typeface="Arial"/>
              </a:rPr>
              <a:t>Plan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47007" y="3133669"/>
            <a:ext cx="875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i="1" spc="-5" dirty="0">
                <a:solidFill>
                  <a:srgbClr val="00FFFF"/>
                </a:solidFill>
                <a:latin typeface="Arial"/>
                <a:cs typeface="Arial"/>
              </a:rPr>
              <a:t>Faire</a:t>
            </a:r>
            <a:endParaRPr sz="2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21988" y="4581723"/>
            <a:ext cx="1623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i="1" spc="-5" dirty="0">
                <a:solidFill>
                  <a:srgbClr val="00FFFF"/>
                </a:solidFill>
                <a:latin typeface="Arial"/>
                <a:cs typeface="Arial"/>
              </a:rPr>
              <a:t>C</a:t>
            </a:r>
            <a:r>
              <a:rPr sz="2800" b="1" i="1" spc="-20" dirty="0">
                <a:solidFill>
                  <a:srgbClr val="00FFFF"/>
                </a:solidFill>
                <a:latin typeface="Arial"/>
                <a:cs typeface="Arial"/>
              </a:rPr>
              <a:t>o</a:t>
            </a:r>
            <a:r>
              <a:rPr sz="2800" b="1" i="1" spc="-5" dirty="0">
                <a:solidFill>
                  <a:srgbClr val="00FFFF"/>
                </a:solidFill>
                <a:latin typeface="Arial"/>
                <a:cs typeface="Arial"/>
              </a:rPr>
              <a:t>ntrôler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27353" y="4657923"/>
            <a:ext cx="735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b="1" i="1" spc="-5" dirty="0">
                <a:solidFill>
                  <a:srgbClr val="00FFFF"/>
                </a:solidFill>
                <a:latin typeface="Arial"/>
                <a:cs typeface="Arial"/>
              </a:rPr>
              <a:t>A</a:t>
            </a:r>
            <a:r>
              <a:rPr sz="2800" b="1" i="1" spc="-20" dirty="0">
                <a:solidFill>
                  <a:srgbClr val="00FFFF"/>
                </a:solidFill>
                <a:latin typeface="Arial"/>
                <a:cs typeface="Arial"/>
              </a:rPr>
              <a:t>g</a:t>
            </a:r>
            <a:r>
              <a:rPr sz="2800" b="1" i="1" spc="-5" dirty="0">
                <a:solidFill>
                  <a:srgbClr val="00FFFF"/>
                </a:solidFill>
                <a:latin typeface="Arial"/>
                <a:cs typeface="Arial"/>
              </a:rPr>
              <a:t>ir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481786" y="4914260"/>
            <a:ext cx="4218305" cy="1560830"/>
            <a:chOff x="1906651" y="4749800"/>
            <a:chExt cx="4218305" cy="1560830"/>
          </a:xfrm>
        </p:grpSpPr>
        <p:sp>
          <p:nvSpPr>
            <p:cNvPr id="34" name="object 34"/>
            <p:cNvSpPr/>
            <p:nvPr/>
          </p:nvSpPr>
          <p:spPr>
            <a:xfrm>
              <a:off x="1935226" y="4778375"/>
              <a:ext cx="4161154" cy="1503680"/>
            </a:xfrm>
            <a:custGeom>
              <a:avLst/>
              <a:gdLst/>
              <a:ahLst/>
              <a:cxnLst/>
              <a:rect l="l" t="t" r="r" b="b"/>
              <a:pathLst>
                <a:path w="4161154" h="1503679">
                  <a:moveTo>
                    <a:pt x="0" y="1503362"/>
                  </a:moveTo>
                  <a:lnTo>
                    <a:pt x="4160774" y="0"/>
                  </a:lnTo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32100" y="5586475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990600" y="0"/>
                  </a:moveTo>
                  <a:lnTo>
                    <a:pt x="0" y="0"/>
                  </a:lnTo>
                  <a:lnTo>
                    <a:pt x="0" y="380936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32100" y="5586475"/>
              <a:ext cx="990600" cy="381000"/>
            </a:xfrm>
            <a:custGeom>
              <a:avLst/>
              <a:gdLst/>
              <a:ahLst/>
              <a:cxnLst/>
              <a:rect l="l" t="t" r="r" b="b"/>
              <a:pathLst>
                <a:path w="990600" h="381000">
                  <a:moveTo>
                    <a:pt x="990600" y="0"/>
                  </a:moveTo>
                  <a:lnTo>
                    <a:pt x="0" y="0"/>
                  </a:lnTo>
                  <a:lnTo>
                    <a:pt x="0" y="380936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931162" y="5890183"/>
              <a:ext cx="998855" cy="381000"/>
            </a:xfrm>
            <a:custGeom>
              <a:avLst/>
              <a:gdLst/>
              <a:ahLst/>
              <a:cxnLst/>
              <a:rect l="l" t="t" r="r" b="b"/>
              <a:pathLst>
                <a:path w="998855" h="381000">
                  <a:moveTo>
                    <a:pt x="8127" y="0"/>
                  </a:moveTo>
                  <a:lnTo>
                    <a:pt x="0" y="380911"/>
                  </a:lnTo>
                  <a:lnTo>
                    <a:pt x="998601" y="21196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31162" y="5890183"/>
              <a:ext cx="998855" cy="381000"/>
            </a:xfrm>
            <a:custGeom>
              <a:avLst/>
              <a:gdLst/>
              <a:ahLst/>
              <a:cxnLst/>
              <a:rect l="l" t="t" r="r" b="b"/>
              <a:pathLst>
                <a:path w="998855" h="381000">
                  <a:moveTo>
                    <a:pt x="998601" y="21196"/>
                  </a:moveTo>
                  <a:lnTo>
                    <a:pt x="8127" y="0"/>
                  </a:lnTo>
                  <a:lnTo>
                    <a:pt x="0" y="380911"/>
                  </a:lnTo>
                </a:path>
              </a:pathLst>
            </a:custGeom>
            <a:ln w="952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Titre 38"/>
          <p:cNvSpPr>
            <a:spLocks noGrp="1"/>
          </p:cNvSpPr>
          <p:nvPr>
            <p:ph type="title"/>
          </p:nvPr>
        </p:nvSpPr>
        <p:spPr>
          <a:xfrm>
            <a:off x="828178" y="757961"/>
            <a:ext cx="11023323" cy="913815"/>
          </a:xfrm>
        </p:spPr>
        <p:txBody>
          <a:bodyPr>
            <a:normAutofit/>
          </a:bodyPr>
          <a:lstStyle/>
          <a:p>
            <a:r>
              <a:rPr lang="fr-FR" dirty="0"/>
              <a:t>Pourquoi contrôler ?</a:t>
            </a: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9919" y="2523524"/>
            <a:ext cx="1604243" cy="1817129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9663785" y="4397057"/>
            <a:ext cx="2648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W. Edwards Deming</a:t>
            </a:r>
          </a:p>
        </p:txBody>
      </p:sp>
    </p:spTree>
    <p:extLst>
      <p:ext uri="{BB962C8B-B14F-4D97-AF65-F5344CB8AC3E}">
        <p14:creationId xmlns:p14="http://schemas.microsoft.com/office/powerpoint/2010/main" val="6269443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107" y="-20573"/>
            <a:ext cx="10425785" cy="751180"/>
          </a:xfrm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PART</a:t>
            </a:r>
            <a:r>
              <a:rPr spc="-90" dirty="0"/>
              <a:t> </a:t>
            </a:r>
            <a:r>
              <a:rPr dirty="0"/>
              <a:t>IV</a:t>
            </a:r>
            <a:r>
              <a:rPr spc="-65" dirty="0"/>
              <a:t> </a:t>
            </a:r>
            <a:r>
              <a:rPr dirty="0"/>
              <a:t>–</a:t>
            </a:r>
            <a:r>
              <a:rPr spc="-85" dirty="0"/>
              <a:t> </a:t>
            </a:r>
            <a:r>
              <a:rPr spc="-60" dirty="0"/>
              <a:t>Travail </a:t>
            </a:r>
            <a:r>
              <a:rPr dirty="0"/>
              <a:t>de</a:t>
            </a:r>
            <a:r>
              <a:rPr spc="-75" dirty="0"/>
              <a:t> </a:t>
            </a:r>
            <a:r>
              <a:rPr dirty="0" err="1"/>
              <a:t>groupe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125" y="1624581"/>
            <a:ext cx="7478248" cy="427139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Vue</a:t>
            </a:r>
            <a:r>
              <a:rPr spc="-70" dirty="0"/>
              <a:t> </a:t>
            </a:r>
            <a:r>
              <a:rPr dirty="0"/>
              <a:t>globale</a:t>
            </a:r>
            <a:r>
              <a:rPr spc="-55" dirty="0"/>
              <a:t> </a:t>
            </a:r>
            <a:r>
              <a:rPr dirty="0"/>
              <a:t>des</a:t>
            </a:r>
            <a:r>
              <a:rPr spc="-80" dirty="0"/>
              <a:t> </a:t>
            </a:r>
            <a:r>
              <a:rPr dirty="0"/>
              <a:t>Business</a:t>
            </a:r>
            <a:r>
              <a:rPr spc="-70" dirty="0"/>
              <a:t> </a:t>
            </a:r>
            <a:r>
              <a:rPr dirty="0"/>
              <a:t>Process</a:t>
            </a:r>
            <a:r>
              <a:rPr spc="-85" dirty="0"/>
              <a:t> </a:t>
            </a:r>
            <a:r>
              <a:rPr dirty="0"/>
              <a:t>chez</a:t>
            </a:r>
            <a:r>
              <a:rPr spc="-65" dirty="0"/>
              <a:t> </a:t>
            </a:r>
            <a:r>
              <a:rPr spc="-10" dirty="0"/>
              <a:t>Desko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188" y="1124131"/>
            <a:ext cx="9245983" cy="50890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Représenter</a:t>
            </a:r>
            <a:r>
              <a:rPr spc="-85" dirty="0"/>
              <a:t> </a:t>
            </a:r>
            <a:r>
              <a:rPr dirty="0"/>
              <a:t>le</a:t>
            </a:r>
            <a:r>
              <a:rPr spc="-60" dirty="0"/>
              <a:t> </a:t>
            </a:r>
            <a:r>
              <a:rPr dirty="0"/>
              <a:t>sous</a:t>
            </a:r>
            <a:r>
              <a:rPr spc="-60" dirty="0"/>
              <a:t> </a:t>
            </a:r>
            <a:r>
              <a:rPr dirty="0"/>
              <a:t>process</a:t>
            </a:r>
            <a:r>
              <a:rPr spc="-85" dirty="0"/>
              <a:t> </a:t>
            </a:r>
            <a:r>
              <a:rPr dirty="0"/>
              <a:t>chez</a:t>
            </a:r>
            <a:r>
              <a:rPr spc="-70" dirty="0"/>
              <a:t> </a:t>
            </a:r>
            <a:r>
              <a:rPr spc="-10" dirty="0"/>
              <a:t>Desko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675" y="1155420"/>
            <a:ext cx="9144000" cy="51435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Revoyez</a:t>
            </a:r>
            <a:r>
              <a:rPr spc="-114" dirty="0"/>
              <a:t> </a:t>
            </a:r>
            <a:r>
              <a:rPr dirty="0"/>
              <a:t>ce</a:t>
            </a:r>
            <a:r>
              <a:rPr spc="-100" dirty="0"/>
              <a:t> </a:t>
            </a:r>
            <a:r>
              <a:rPr dirty="0"/>
              <a:t>cours</a:t>
            </a:r>
            <a:r>
              <a:rPr spc="-105" dirty="0"/>
              <a:t> </a:t>
            </a:r>
            <a:r>
              <a:rPr spc="-10" dirty="0"/>
              <a:t>avant</a:t>
            </a:r>
            <a:r>
              <a:rPr spc="-85" dirty="0"/>
              <a:t> </a:t>
            </a:r>
            <a:r>
              <a:rPr dirty="0"/>
              <a:t>la</a:t>
            </a:r>
            <a:r>
              <a:rPr spc="-95" dirty="0"/>
              <a:t> </a:t>
            </a:r>
            <a:r>
              <a:rPr dirty="0"/>
              <a:t>prochaine</a:t>
            </a:r>
            <a:r>
              <a:rPr spc="-85" dirty="0"/>
              <a:t> </a:t>
            </a:r>
            <a:r>
              <a:rPr dirty="0"/>
              <a:t>session</a:t>
            </a:r>
            <a:r>
              <a:rPr spc="-114" dirty="0"/>
              <a:t> </a:t>
            </a:r>
            <a:r>
              <a:rPr spc="-50" dirty="0"/>
              <a:t>!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7475" y="1057084"/>
            <a:ext cx="6381750" cy="53451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66871" y="5715406"/>
            <a:ext cx="42970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 Light"/>
                <a:cs typeface="Calibri Light"/>
              </a:rPr>
              <a:t>FOR</a:t>
            </a:r>
            <a:r>
              <a:rPr sz="3600" spc="-140" dirty="0">
                <a:latin typeface="Calibri Light"/>
                <a:cs typeface="Calibri Light"/>
              </a:rPr>
              <a:t> </a:t>
            </a:r>
            <a:r>
              <a:rPr sz="3600" spc="-30" dirty="0">
                <a:latin typeface="Calibri Light"/>
                <a:cs typeface="Calibri Light"/>
              </a:rPr>
              <a:t>YOUR</a:t>
            </a:r>
            <a:r>
              <a:rPr sz="3600" spc="-130" dirty="0">
                <a:latin typeface="Calibri Light"/>
                <a:cs typeface="Calibri Light"/>
              </a:rPr>
              <a:t> </a:t>
            </a:r>
            <a:r>
              <a:rPr sz="3600" spc="-65" dirty="0">
                <a:latin typeface="Calibri Light"/>
                <a:cs typeface="Calibri Light"/>
              </a:rPr>
              <a:t>ATTENTION</a:t>
            </a:r>
            <a:r>
              <a:rPr sz="3600" spc="-135" dirty="0">
                <a:latin typeface="Calibri Light"/>
                <a:cs typeface="Calibri Light"/>
              </a:rPr>
              <a:t> </a:t>
            </a:r>
            <a:r>
              <a:rPr sz="3600" spc="-50" dirty="0">
                <a:latin typeface="Calibri Light"/>
                <a:cs typeface="Calibri Light"/>
              </a:rPr>
              <a:t>!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10" dirty="0"/>
              <a:t>Fondamentaux</a:t>
            </a:r>
            <a:r>
              <a:rPr spc="-15" dirty="0"/>
              <a:t> </a:t>
            </a:r>
            <a:r>
              <a:rPr dirty="0"/>
              <a:t>du SI</a:t>
            </a:r>
            <a:r>
              <a:rPr spc="25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©</a:t>
            </a:r>
            <a:r>
              <a:rPr spc="10" dirty="0"/>
              <a:t> </a:t>
            </a:r>
            <a:r>
              <a:rPr spc="-10" dirty="0"/>
              <a:t>2024-</a:t>
            </a:r>
            <a:r>
              <a:rPr spc="-25" dirty="0"/>
              <a:t>25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AA684D-AF25-8953-DBCF-61197BB79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7" y="-20573"/>
            <a:ext cx="10425785" cy="553998"/>
          </a:xfrm>
        </p:spPr>
        <p:txBody>
          <a:bodyPr/>
          <a:lstStyle/>
          <a:p>
            <a:r>
              <a:rPr lang="fr-FR" dirty="0"/>
              <a:t>Une continuité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0C0124-9324-D73D-E389-3C3649B64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99F9EB-26AF-607F-09A0-4990C9BA8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1090612"/>
            <a:ext cx="80676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1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62394AEF-6F3D-4FEF-EF7B-717A651313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6737" y="332656"/>
            <a:ext cx="5870301" cy="576897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1C26F48-2E79-E77F-B313-FD77C69E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vs 6 Sigma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88400E7-B2C8-EF82-8629-EB5DDB1732C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052713" y="6266208"/>
            <a:ext cx="1235975" cy="365125"/>
          </a:xfrm>
        </p:spPr>
        <p:txBody>
          <a:bodyPr/>
          <a:lstStyle/>
          <a:p>
            <a:r>
              <a:rPr lang="fr-FR"/>
              <a:t>Dec  22 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27BC09C5-37A2-EF73-5F71-5530B4F862A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Présentation CESI Ecole d'Ingénieurs -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2095A7D-BB2D-E9AC-E06F-76715B09B4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57235EC-159A-4C7E-A680-7883DF5088C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9" name="AutoShape 2" descr="Qu'est-ce que le lean six sigma?">
            <a:extLst>
              <a:ext uri="{FF2B5EF4-FFF2-40B4-BE49-F238E27FC236}">
                <a16:creationId xmlns:a16="http://schemas.microsoft.com/office/drawing/2014/main" id="{017C2164-055C-0403-551A-F418469EC9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401439B-083B-C831-5E53-132DAD68C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49"/>
          <a:stretch/>
        </p:blipFill>
        <p:spPr>
          <a:xfrm>
            <a:off x="2920911" y="1591012"/>
            <a:ext cx="7560840" cy="4660533"/>
          </a:xfrm>
          <a:prstGeom prst="rect">
            <a:avLst/>
          </a:prstGeom>
        </p:spPr>
      </p:pic>
      <p:pic>
        <p:nvPicPr>
          <p:cNvPr id="1028" name="Picture 4" descr="Six sigma images vectorielles, Six sigma vecteurs libres de droits |  Depositphotos">
            <a:extLst>
              <a:ext uri="{FF2B5EF4-FFF2-40B4-BE49-F238E27FC236}">
                <a16:creationId xmlns:a16="http://schemas.microsoft.com/office/drawing/2014/main" id="{1B72C1C9-E5DF-468E-D815-98C4F91D5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9" t="8789" r="5922" b="20653"/>
          <a:stretch/>
        </p:blipFill>
        <p:spPr bwMode="auto">
          <a:xfrm>
            <a:off x="364850" y="2953213"/>
            <a:ext cx="2751368" cy="231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13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8FF24E-F2F7-4577-86AD-187A06B7E01C}"/>
              </a:ext>
            </a:extLst>
          </p:cNvPr>
          <p:cNvSpPr/>
          <p:nvPr/>
        </p:nvSpPr>
        <p:spPr>
          <a:xfrm>
            <a:off x="335315" y="239657"/>
            <a:ext cx="7272853" cy="12633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4C7B79C-F372-4452-A7DE-58CF58BAA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8168" y="225193"/>
            <a:ext cx="4154129" cy="58465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438438F-BADC-4EC3-B741-964F0C97D72A}"/>
              </a:ext>
            </a:extLst>
          </p:cNvPr>
          <p:cNvSpPr txBox="1">
            <a:spLocks/>
          </p:cNvSpPr>
          <p:nvPr/>
        </p:nvSpPr>
        <p:spPr>
          <a:xfrm>
            <a:off x="450415" y="387948"/>
            <a:ext cx="6048672" cy="903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2400" b="1" cap="all" dirty="0"/>
              <a:t>La différence entre le Lean, le Six Sigma et le Lean Six Sigma</a:t>
            </a:r>
            <a:r>
              <a:rPr lang="en-GB" sz="2400" b="1" cap="all"/>
              <a:t>?</a:t>
            </a:r>
            <a:endParaRPr lang="en-GB" sz="2400" b="1" cap="all" dirty="0"/>
          </a:p>
        </p:txBody>
      </p:sp>
      <p:pic>
        <p:nvPicPr>
          <p:cNvPr id="3074" name="Picture 2" descr="La différence entre le lean et six sigma en France ">
            <a:extLst>
              <a:ext uri="{FF2B5EF4-FFF2-40B4-BE49-F238E27FC236}">
                <a16:creationId xmlns:a16="http://schemas.microsoft.com/office/drawing/2014/main" id="{17E6619F-44EA-F824-98E5-FD02819BD2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600440"/>
            <a:ext cx="8856984" cy="48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E6362F-1522-9155-C11F-07DCF2CDF793}"/>
              </a:ext>
            </a:extLst>
          </p:cNvPr>
          <p:cNvSpPr/>
          <p:nvPr/>
        </p:nvSpPr>
        <p:spPr>
          <a:xfrm>
            <a:off x="1631504" y="1610141"/>
            <a:ext cx="1008112" cy="7387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31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163E1EC-B4A2-001D-852B-9B50352CB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13E6E0-3F18-EA88-A178-2248AD3B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235EC-159A-4C7E-A680-7883DF5088C2}" type="slidenum">
              <a:rPr lang="fr-FR" smtClean="0"/>
              <a:t>9</a:t>
            </a:fld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C9A9956-D2AB-E295-B634-FEFD60589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487887"/>
            <a:ext cx="11522076" cy="903236"/>
          </a:xfrm>
        </p:spPr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 ou Six Sigma?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52802E-7911-0B05-BC3F-F7677F9B59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juillet 18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3F9A76-847A-4471-F47A-5F229A2A0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Présentation CESI Ecole d'Ingénieurs - </a:t>
            </a:r>
            <a:endParaRPr lang="fr-FR" dirty="0"/>
          </a:p>
        </p:txBody>
      </p:sp>
      <p:sp>
        <p:nvSpPr>
          <p:cNvPr id="7" name="AutoShape 2" descr="Lean ou Six sigma ? Quelle démarche déployer ? Quelle compétence développer  ? | Parlons Lean">
            <a:extLst>
              <a:ext uri="{FF2B5EF4-FFF2-40B4-BE49-F238E27FC236}">
                <a16:creationId xmlns:a16="http://schemas.microsoft.com/office/drawing/2014/main" id="{4D14C65A-78DD-2895-43D0-36FCB2A5DA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4A34149-9B2A-F9A7-E625-C18D5758A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25" y="1124744"/>
            <a:ext cx="9017074" cy="49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2347</Words>
  <Application>Microsoft Office PowerPoint</Application>
  <PresentationFormat>Grand écran</PresentationFormat>
  <Paragraphs>332</Paragraphs>
  <Slides>53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4" baseType="lpstr">
      <vt:lpstr>Aptos</vt:lpstr>
      <vt:lpstr>Arial</vt:lpstr>
      <vt:lpstr>Arial MT</vt:lpstr>
      <vt:lpstr>Calibri</vt:lpstr>
      <vt:lpstr>Calibri Light</vt:lpstr>
      <vt:lpstr>Courier New</vt:lpstr>
      <vt:lpstr>Nyala</vt:lpstr>
      <vt:lpstr>Roboto</vt:lpstr>
      <vt:lpstr>Symbol</vt:lpstr>
      <vt:lpstr>Times New Roman</vt:lpstr>
      <vt:lpstr>Office Theme</vt:lpstr>
      <vt:lpstr>VSM, VSA &amp; VSD</vt:lpstr>
      <vt:lpstr>Antoine Harfouche, PhD</vt:lpstr>
      <vt:lpstr>Continuous improvement</vt:lpstr>
      <vt:lpstr>L’histoire du CI</vt:lpstr>
      <vt:lpstr>Pourquoi contrôler ?</vt:lpstr>
      <vt:lpstr>Une continuité</vt:lpstr>
      <vt:lpstr>LEAN vs 6 Sigma</vt:lpstr>
      <vt:lpstr>Présentation PowerPoint</vt:lpstr>
      <vt:lpstr>Lean ou Six Sigma?</vt:lpstr>
      <vt:lpstr>Pourquoi Six Sigma?                 ( et non pas 4 Sigma?)</vt:lpstr>
      <vt:lpstr>Lean: Objectifs</vt:lpstr>
      <vt:lpstr>Rappel préalable : le processus</vt:lpstr>
      <vt:lpstr>Présentation PowerPoint</vt:lpstr>
      <vt:lpstr>Le gaspillage</vt:lpstr>
      <vt:lpstr>Présentation PowerPoint</vt:lpstr>
      <vt:lpstr>Présentation PowerPoint</vt:lpstr>
      <vt:lpstr>Réduire les délais</vt:lpstr>
      <vt:lpstr>Présentation PowerPoint</vt:lpstr>
      <vt:lpstr>La Value Stream Mapping</vt:lpstr>
      <vt:lpstr>Lidl</vt:lpstr>
      <vt:lpstr>Architecture de l’organisation</vt:lpstr>
      <vt:lpstr>1. Introduction au Business Process Management (BPM) </vt:lpstr>
      <vt:lpstr>Qu’est ce qu’un processus métier (business process) ?</vt:lpstr>
      <vt:lpstr>Exemple de processus métiers Amazon pour la logistique</vt:lpstr>
      <vt:lpstr>Pourquoi cartographier des processus métier ?</vt:lpstr>
      <vt:lpstr>Introduction à la représentation (mapping) de processus métier</vt:lpstr>
      <vt:lpstr>Modélisation des Processus Métiers : Notations et Outils Avancés </vt:lpstr>
      <vt:lpstr>BPMN 2.0 (Business Process Model and Notation) </vt:lpstr>
      <vt:lpstr>Exemple d’un mapping de processus métier</vt:lpstr>
      <vt:lpstr>Event-Driven Process Chain (EPC) </vt:lpstr>
      <vt:lpstr>Value Stream Mapping (VSM) </vt:lpstr>
      <vt:lpstr>Comment réaliser la VSM</vt:lpstr>
      <vt:lpstr>Présentation PowerPoint</vt:lpstr>
      <vt:lpstr>Pourquoi se préoccuper des processus métier ( business process)?</vt:lpstr>
      <vt:lpstr>Pourquoi représenter les process métier (BP mapping) ?</vt:lpstr>
      <vt:lpstr>PART II –   BP Analysis</vt:lpstr>
      <vt:lpstr>Analyse de la Performance des Processus </vt:lpstr>
      <vt:lpstr>Identification et Résolution des Goulets d'Étranglement </vt:lpstr>
      <vt:lpstr>Bonnes pratiques pour analyser les processus métier</vt:lpstr>
      <vt:lpstr>Les principaux modèles de maturité des processus</vt:lpstr>
      <vt:lpstr>CMMI (Capability Maturity Model Integration) </vt:lpstr>
      <vt:lpstr>2. BPMM (Business Process Maturity Model) </vt:lpstr>
      <vt:lpstr>3. OPM3 (Organizational Project Management Maturity Model) </vt:lpstr>
      <vt:lpstr>PART III – Restructurer les process métier (BP reengineering)</vt:lpstr>
      <vt:lpstr>Pourquoi restructurer les process métier (BP reengineering) ?</vt:lpstr>
      <vt:lpstr>Introduction au Business Process Reengineering (BPR) </vt:lpstr>
      <vt:lpstr>Restructurer les Business Process (BPR)</vt:lpstr>
      <vt:lpstr>Principes pour restructurer les BP</vt:lpstr>
      <vt:lpstr>Redesign du Processus </vt:lpstr>
      <vt:lpstr>PART IV – Travail de groupe</vt:lpstr>
      <vt:lpstr>Vue globale des Business Process chez Desko</vt:lpstr>
      <vt:lpstr>Représenter le sous process chez Desko</vt:lpstr>
      <vt:lpstr>Revoyez ce cours avant la prochaine session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</dc:creator>
  <cp:lastModifiedBy>HARFOUCHE Antoine</cp:lastModifiedBy>
  <cp:revision>30</cp:revision>
  <dcterms:created xsi:type="dcterms:W3CDTF">2024-11-10T19:39:41Z</dcterms:created>
  <dcterms:modified xsi:type="dcterms:W3CDTF">2025-10-23T08:42:43Z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2024-09-04T00:00:00Z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2024-11-10T00:00:00Z</vt:filetime>
  </property>
  <property fmtid="{D5CDD505-2E9C-101B-9397-08002B2CF9AE}" pid="5" name="Producer">
    <vt:lpwstr>Microsoft® PowerPoint® pour Microsoft 365</vt:lpwstr>
  </property>
</Properties>
</file>